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vnd.ms-photo" Extension="wdp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49" r:id="rId2"/>
    <p:sldId id="316" r:id="rId3"/>
    <p:sldId id="346" r:id="rId4"/>
    <p:sldId id="318" r:id="rId5"/>
    <p:sldId id="328" r:id="rId6"/>
    <p:sldId id="325" r:id="rId7"/>
    <p:sldId id="329" r:id="rId8"/>
    <p:sldId id="321" r:id="rId9"/>
    <p:sldId id="344" r:id="rId10"/>
    <p:sldId id="348" r:id="rId11"/>
    <p:sldId id="322" r:id="rId12"/>
    <p:sldId id="350" r:id="rId13"/>
    <p:sldId id="319" r:id="rId14"/>
    <p:sldId id="341" r:id="rId15"/>
    <p:sldId id="342" r:id="rId16"/>
    <p:sldId id="343" r:id="rId17"/>
    <p:sldId id="347" r:id="rId18"/>
    <p:sldId id="320" r:id="rId19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uel SawKhalaySaw" initials="SS" lastIdx="1" clrIdx="0">
    <p:extLst>
      <p:ext uri="{19B8F6BF-5375-455C-9EA6-DF929625EA0E}">
        <p15:presenceInfo xmlns:p15="http://schemas.microsoft.com/office/powerpoint/2012/main" userId="95769888f3dea0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8" autoAdjust="0"/>
    <p:restoredTop sz="95274" autoAdjust="0"/>
  </p:normalViewPr>
  <p:slideViewPr>
    <p:cSldViewPr>
      <p:cViewPr varScale="1">
        <p:scale>
          <a:sx n="71" d="100"/>
          <a:sy n="71" d="100"/>
        </p:scale>
        <p:origin x="666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3156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84AA43A-3F76-4A13-9CD6-36134EB429E3}" type="datetimeFigureOut">
              <a:rPr lang="en-US"/>
              <a:t>8/30/2019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F674A4F-2B7A-4ECB-A400-260B2FFC03C1}" type="datetimeFigureOut">
              <a:rPr lang="en-US"/>
              <a:t>8/30/2019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1661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811" y="1905000"/>
            <a:ext cx="9146381" cy="2667000"/>
          </a:xfrm>
        </p:spPr>
        <p:txBody>
          <a:bodyPr>
            <a:noAutofit/>
          </a:bodyPr>
          <a:lstStyle>
            <a:lvl1pPr>
              <a:defRPr sz="4051"/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811" y="5105400"/>
            <a:ext cx="9146381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/>
              <a:t>Click to edit Master subtitle style</a:t>
            </a:r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5309" y="4724400"/>
            <a:ext cx="8634184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-4419600" y="-5400300"/>
            <a:ext cx="22272507" cy="13214080"/>
            <a:chOff x="-4419600" y="-5400300"/>
            <a:chExt cx="22272507" cy="13214080"/>
          </a:xfrm>
        </p:grpSpPr>
        <p:sp>
          <p:nvSpPr>
            <p:cNvPr id="133" name="Freeform 132"/>
            <p:cNvSpPr/>
            <p:nvPr userDrawn="1"/>
          </p:nvSpPr>
          <p:spPr>
            <a:xfrm>
              <a:off x="-606331" y="-4349151"/>
              <a:ext cx="4998788" cy="5856903"/>
            </a:xfrm>
            <a:custGeom>
              <a:avLst/>
              <a:gdLst>
                <a:gd name="connsiteX0" fmla="*/ 1544762 w 4998788"/>
                <a:gd name="connsiteY0" fmla="*/ 0 h 5856903"/>
                <a:gd name="connsiteX1" fmla="*/ 4998788 w 4998788"/>
                <a:gd name="connsiteY1" fmla="*/ 3454026 h 5856903"/>
                <a:gd name="connsiteX2" fmla="*/ 4210056 w 4998788"/>
                <a:gd name="connsiteY2" fmla="*/ 5651107 h 5856903"/>
                <a:gd name="connsiteX3" fmla="*/ 4074522 w 4998788"/>
                <a:gd name="connsiteY3" fmla="*/ 5800232 h 5856903"/>
                <a:gd name="connsiteX4" fmla="*/ 3980040 w 4998788"/>
                <a:gd name="connsiteY4" fmla="*/ 5817105 h 5856903"/>
                <a:gd name="connsiteX5" fmla="*/ 3454026 w 4998788"/>
                <a:gd name="connsiteY5" fmla="*/ 5856903 h 5856903"/>
                <a:gd name="connsiteX6" fmla="*/ 0 w 4998788"/>
                <a:gd name="connsiteY6" fmla="*/ 2402877 h 5856903"/>
                <a:gd name="connsiteX7" fmla="*/ 788732 w 4998788"/>
                <a:gd name="connsiteY7" fmla="*/ 205796 h 5856903"/>
                <a:gd name="connsiteX8" fmla="*/ 924266 w 4998788"/>
                <a:gd name="connsiteY8" fmla="*/ 56671 h 5856903"/>
                <a:gd name="connsiteX9" fmla="*/ 1018748 w 4998788"/>
                <a:gd name="connsiteY9" fmla="*/ 39798 h 5856903"/>
                <a:gd name="connsiteX10" fmla="*/ 1544762 w 4998788"/>
                <a:gd name="connsiteY10" fmla="*/ 0 h 585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8788" h="5856903">
                  <a:moveTo>
                    <a:pt x="1544762" y="0"/>
                  </a:moveTo>
                  <a:cubicBezTo>
                    <a:pt x="3452368" y="0"/>
                    <a:pt x="4998788" y="1546420"/>
                    <a:pt x="4998788" y="3454026"/>
                  </a:cubicBezTo>
                  <a:cubicBezTo>
                    <a:pt x="4998788" y="4288604"/>
                    <a:pt x="4702794" y="5054048"/>
                    <a:pt x="4210056" y="5651107"/>
                  </a:cubicBezTo>
                  <a:lnTo>
                    <a:pt x="4074522" y="5800232"/>
                  </a:lnTo>
                  <a:lnTo>
                    <a:pt x="3980040" y="5817105"/>
                  </a:lnTo>
                  <a:cubicBezTo>
                    <a:pt x="3808528" y="5843312"/>
                    <a:pt x="3632864" y="5856903"/>
                    <a:pt x="3454026" y="5856903"/>
                  </a:cubicBezTo>
                  <a:cubicBezTo>
                    <a:pt x="1546420" y="5856903"/>
                    <a:pt x="0" y="4310483"/>
                    <a:pt x="0" y="2402877"/>
                  </a:cubicBezTo>
                  <a:cubicBezTo>
                    <a:pt x="0" y="1568300"/>
                    <a:pt x="295994" y="802855"/>
                    <a:pt x="788732" y="205796"/>
                  </a:cubicBezTo>
                  <a:lnTo>
                    <a:pt x="924266" y="56671"/>
                  </a:lnTo>
                  <a:lnTo>
                    <a:pt x="1018748" y="39798"/>
                  </a:lnTo>
                  <a:cubicBezTo>
                    <a:pt x="1190260" y="13592"/>
                    <a:pt x="1365924" y="0"/>
                    <a:pt x="1544762" y="0"/>
                  </a:cubicBezTo>
                  <a:close/>
                </a:path>
              </a:pathLst>
            </a:custGeom>
            <a:solidFill>
              <a:schemeClr val="accent1">
                <a:alpha val="22000"/>
              </a:schemeClr>
            </a:solidFill>
            <a:ln>
              <a:noFill/>
              <a:miter lim="800000"/>
            </a:ln>
            <a:effectLst>
              <a:outerShdw blurRad="50800" dist="50800" dir="5400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7" name="Group 6"/>
            <p:cNvGrpSpPr/>
            <p:nvPr userDrawn="1"/>
          </p:nvGrpSpPr>
          <p:grpSpPr>
            <a:xfrm>
              <a:off x="-4419600" y="-5400300"/>
              <a:ext cx="22272507" cy="13214080"/>
              <a:chOff x="-4419600" y="-5400300"/>
              <a:chExt cx="22272507" cy="13214080"/>
            </a:xfrm>
          </p:grpSpPr>
          <p:sp>
            <p:nvSpPr>
              <p:cNvPr id="132" name="Freeform 131"/>
              <p:cNvSpPr/>
              <p:nvPr userDrawn="1"/>
            </p:nvSpPr>
            <p:spPr>
              <a:xfrm>
                <a:off x="317935" y="-5400300"/>
                <a:ext cx="5983786" cy="6851381"/>
              </a:xfrm>
              <a:custGeom>
                <a:avLst/>
                <a:gdLst>
                  <a:gd name="connsiteX0" fmla="*/ 2529760 w 5983786"/>
                  <a:gd name="connsiteY0" fmla="*/ 0 h 6851381"/>
                  <a:gd name="connsiteX1" fmla="*/ 5983786 w 5983786"/>
                  <a:gd name="connsiteY1" fmla="*/ 3454026 h 6851381"/>
                  <a:gd name="connsiteX2" fmla="*/ 3225867 w 5983786"/>
                  <a:gd name="connsiteY2" fmla="*/ 6837878 h 6851381"/>
                  <a:gd name="connsiteX3" fmla="*/ 3150256 w 5983786"/>
                  <a:gd name="connsiteY3" fmla="*/ 6851381 h 6851381"/>
                  <a:gd name="connsiteX4" fmla="*/ 3285790 w 5983786"/>
                  <a:gd name="connsiteY4" fmla="*/ 6702256 h 6851381"/>
                  <a:gd name="connsiteX5" fmla="*/ 4074522 w 5983786"/>
                  <a:gd name="connsiteY5" fmla="*/ 4505175 h 6851381"/>
                  <a:gd name="connsiteX6" fmla="*/ 620496 w 5983786"/>
                  <a:gd name="connsiteY6" fmla="*/ 1051149 h 6851381"/>
                  <a:gd name="connsiteX7" fmla="*/ 94482 w 5983786"/>
                  <a:gd name="connsiteY7" fmla="*/ 1090947 h 6851381"/>
                  <a:gd name="connsiteX8" fmla="*/ 0 w 5983786"/>
                  <a:gd name="connsiteY8" fmla="*/ 1107820 h 6851381"/>
                  <a:gd name="connsiteX9" fmla="*/ 87395 w 5983786"/>
                  <a:gd name="connsiteY9" fmla="*/ 1011661 h 6851381"/>
                  <a:gd name="connsiteX10" fmla="*/ 252976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529760" y="0"/>
                    </a:moveTo>
                    <a:cubicBezTo>
                      <a:pt x="4437366" y="0"/>
                      <a:pt x="5983786" y="1546420"/>
                      <a:pt x="5983786" y="3454026"/>
                    </a:cubicBezTo>
                    <a:cubicBezTo>
                      <a:pt x="5983786" y="5123181"/>
                      <a:pt x="4799808" y="6515804"/>
                      <a:pt x="3225867" y="6837878"/>
                    </a:cubicBezTo>
                    <a:lnTo>
                      <a:pt x="3150256" y="6851381"/>
                    </a:lnTo>
                    <a:lnTo>
                      <a:pt x="3285790" y="6702256"/>
                    </a:lnTo>
                    <a:cubicBezTo>
                      <a:pt x="3778528" y="6105197"/>
                      <a:pt x="4074522" y="5339753"/>
                      <a:pt x="4074522" y="4505175"/>
                    </a:cubicBezTo>
                    <a:cubicBezTo>
                      <a:pt x="4074522" y="2597569"/>
                      <a:pt x="2528102" y="1051149"/>
                      <a:pt x="620496" y="1051149"/>
                    </a:cubicBezTo>
                    <a:cubicBezTo>
                      <a:pt x="441658" y="1051149"/>
                      <a:pt x="265994" y="1064741"/>
                      <a:pt x="94482" y="1090947"/>
                    </a:cubicBezTo>
                    <a:lnTo>
                      <a:pt x="0" y="1107820"/>
                    </a:lnTo>
                    <a:lnTo>
                      <a:pt x="87395" y="1011661"/>
                    </a:lnTo>
                    <a:cubicBezTo>
                      <a:pt x="712451" y="386605"/>
                      <a:pt x="1575957" y="0"/>
                      <a:pt x="2529760" y="0"/>
                    </a:cubicBez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1" name="Freeform 130"/>
              <p:cNvSpPr/>
              <p:nvPr userDrawn="1"/>
            </p:nvSpPr>
            <p:spPr>
              <a:xfrm>
                <a:off x="-2515595" y="-4292480"/>
                <a:ext cx="5983786" cy="6851381"/>
              </a:xfrm>
              <a:custGeom>
                <a:avLst/>
                <a:gdLst>
                  <a:gd name="connsiteX0" fmla="*/ 2833530 w 5983786"/>
                  <a:gd name="connsiteY0" fmla="*/ 0 h 6851381"/>
                  <a:gd name="connsiteX1" fmla="*/ 2697996 w 5983786"/>
                  <a:gd name="connsiteY1" fmla="*/ 149125 h 6851381"/>
                  <a:gd name="connsiteX2" fmla="*/ 1909264 w 5983786"/>
                  <a:gd name="connsiteY2" fmla="*/ 2346206 h 6851381"/>
                  <a:gd name="connsiteX3" fmla="*/ 5363290 w 5983786"/>
                  <a:gd name="connsiteY3" fmla="*/ 5800232 h 6851381"/>
                  <a:gd name="connsiteX4" fmla="*/ 5889304 w 5983786"/>
                  <a:gd name="connsiteY4" fmla="*/ 5760434 h 6851381"/>
                  <a:gd name="connsiteX5" fmla="*/ 5983786 w 5983786"/>
                  <a:gd name="connsiteY5" fmla="*/ 5743561 h 6851381"/>
                  <a:gd name="connsiteX6" fmla="*/ 5896391 w 5983786"/>
                  <a:gd name="connsiteY6" fmla="*/ 5839720 h 6851381"/>
                  <a:gd name="connsiteX7" fmla="*/ 3454026 w 5983786"/>
                  <a:gd name="connsiteY7" fmla="*/ 6851381 h 6851381"/>
                  <a:gd name="connsiteX8" fmla="*/ 0 w 5983786"/>
                  <a:gd name="connsiteY8" fmla="*/ 3397355 h 6851381"/>
                  <a:gd name="connsiteX9" fmla="*/ 2757919 w 5983786"/>
                  <a:gd name="connsiteY9" fmla="*/ 13503 h 6851381"/>
                  <a:gd name="connsiteX10" fmla="*/ 283353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833530" y="0"/>
                    </a:moveTo>
                    <a:lnTo>
                      <a:pt x="2697996" y="149125"/>
                    </a:lnTo>
                    <a:cubicBezTo>
                      <a:pt x="2205258" y="746184"/>
                      <a:pt x="1909264" y="1511629"/>
                      <a:pt x="1909264" y="2346206"/>
                    </a:cubicBezTo>
                    <a:cubicBezTo>
                      <a:pt x="1909264" y="4253812"/>
                      <a:pt x="3455684" y="5800232"/>
                      <a:pt x="5363290" y="5800232"/>
                    </a:cubicBezTo>
                    <a:cubicBezTo>
                      <a:pt x="5542128" y="5800232"/>
                      <a:pt x="5717792" y="5786641"/>
                      <a:pt x="5889304" y="5760434"/>
                    </a:cubicBezTo>
                    <a:lnTo>
                      <a:pt x="5983786" y="5743561"/>
                    </a:lnTo>
                    <a:lnTo>
                      <a:pt x="5896391" y="5839720"/>
                    </a:lnTo>
                    <a:cubicBezTo>
                      <a:pt x="5271336" y="6464776"/>
                      <a:pt x="4407829" y="6851381"/>
                      <a:pt x="3454026" y="6851381"/>
                    </a:cubicBezTo>
                    <a:cubicBezTo>
                      <a:pt x="1546420" y="6851381"/>
                      <a:pt x="0" y="5304961"/>
                      <a:pt x="0" y="3397355"/>
                    </a:cubicBezTo>
                    <a:cubicBezTo>
                      <a:pt x="0" y="1728200"/>
                      <a:pt x="1183978" y="335578"/>
                      <a:pt x="2757919" y="13503"/>
                    </a:cubicBezTo>
                    <a:lnTo>
                      <a:pt x="2833530" y="0"/>
                    </a:ln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0" name="Oval 129"/>
              <p:cNvSpPr/>
              <p:nvPr userDrawn="1"/>
            </p:nvSpPr>
            <p:spPr>
              <a:xfrm>
                <a:off x="10515600" y="-3454026"/>
                <a:ext cx="6908051" cy="6908051"/>
              </a:xfrm>
              <a:prstGeom prst="ellipse">
                <a:avLst/>
              </a:pr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5" name="Rectangle 4"/>
              <p:cNvSpPr/>
              <p:nvPr userDrawn="1"/>
            </p:nvSpPr>
            <p:spPr>
              <a:xfrm>
                <a:off x="-3733800" y="-5400300"/>
                <a:ext cx="21412200" cy="54003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6" name="Rectangle 5"/>
              <p:cNvSpPr/>
              <p:nvPr userDrawn="1"/>
            </p:nvSpPr>
            <p:spPr>
              <a:xfrm>
                <a:off x="-4419600" y="-5181600"/>
                <a:ext cx="4419600" cy="12725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6" name="Rectangle 135"/>
              <p:cNvSpPr/>
              <p:nvPr userDrawn="1"/>
            </p:nvSpPr>
            <p:spPr>
              <a:xfrm>
                <a:off x="12167442" y="-4800601"/>
                <a:ext cx="5685465" cy="126143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</p:spPr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11590">
              <a:defRPr/>
            </a:lvl2pPr>
            <a:lvl3pPr marL="583085">
              <a:defRPr/>
            </a:lvl3pPr>
            <a:lvl4pPr marL="754581">
              <a:defRPr/>
            </a:lvl4pPr>
            <a:lvl5pPr marL="926077">
              <a:defRPr/>
            </a:lvl5pPr>
            <a:lvl6pPr marL="1097573">
              <a:defRPr baseline="0"/>
            </a:lvl6pPr>
            <a:lvl7pPr marL="1269068">
              <a:defRPr baseline="0"/>
            </a:lvl7pPr>
            <a:lvl8pPr marL="1440564">
              <a:defRPr baseline="0"/>
            </a:lvl8pPr>
            <a:lvl9pPr marL="1612060">
              <a:defRPr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  <p:grpSp>
        <p:nvGrpSpPr>
          <p:cNvPr id="86" name="Group 85"/>
          <p:cNvGrpSpPr/>
          <p:nvPr userDrawn="1"/>
        </p:nvGrpSpPr>
        <p:grpSpPr>
          <a:xfrm>
            <a:off x="-4419600" y="-5400300"/>
            <a:ext cx="22272507" cy="13214080"/>
            <a:chOff x="-4419600" y="-5400300"/>
            <a:chExt cx="22272507" cy="13214080"/>
          </a:xfrm>
        </p:grpSpPr>
        <p:sp>
          <p:nvSpPr>
            <p:cNvPr id="87" name="Freeform 86"/>
            <p:cNvSpPr/>
            <p:nvPr userDrawn="1"/>
          </p:nvSpPr>
          <p:spPr>
            <a:xfrm>
              <a:off x="-606331" y="-4349151"/>
              <a:ext cx="4998788" cy="5856903"/>
            </a:xfrm>
            <a:custGeom>
              <a:avLst/>
              <a:gdLst>
                <a:gd name="connsiteX0" fmla="*/ 1544762 w 4998788"/>
                <a:gd name="connsiteY0" fmla="*/ 0 h 5856903"/>
                <a:gd name="connsiteX1" fmla="*/ 4998788 w 4998788"/>
                <a:gd name="connsiteY1" fmla="*/ 3454026 h 5856903"/>
                <a:gd name="connsiteX2" fmla="*/ 4210056 w 4998788"/>
                <a:gd name="connsiteY2" fmla="*/ 5651107 h 5856903"/>
                <a:gd name="connsiteX3" fmla="*/ 4074522 w 4998788"/>
                <a:gd name="connsiteY3" fmla="*/ 5800232 h 5856903"/>
                <a:gd name="connsiteX4" fmla="*/ 3980040 w 4998788"/>
                <a:gd name="connsiteY4" fmla="*/ 5817105 h 5856903"/>
                <a:gd name="connsiteX5" fmla="*/ 3454026 w 4998788"/>
                <a:gd name="connsiteY5" fmla="*/ 5856903 h 5856903"/>
                <a:gd name="connsiteX6" fmla="*/ 0 w 4998788"/>
                <a:gd name="connsiteY6" fmla="*/ 2402877 h 5856903"/>
                <a:gd name="connsiteX7" fmla="*/ 788732 w 4998788"/>
                <a:gd name="connsiteY7" fmla="*/ 205796 h 5856903"/>
                <a:gd name="connsiteX8" fmla="*/ 924266 w 4998788"/>
                <a:gd name="connsiteY8" fmla="*/ 56671 h 5856903"/>
                <a:gd name="connsiteX9" fmla="*/ 1018748 w 4998788"/>
                <a:gd name="connsiteY9" fmla="*/ 39798 h 5856903"/>
                <a:gd name="connsiteX10" fmla="*/ 1544762 w 4998788"/>
                <a:gd name="connsiteY10" fmla="*/ 0 h 585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8788" h="5856903">
                  <a:moveTo>
                    <a:pt x="1544762" y="0"/>
                  </a:moveTo>
                  <a:cubicBezTo>
                    <a:pt x="3452368" y="0"/>
                    <a:pt x="4998788" y="1546420"/>
                    <a:pt x="4998788" y="3454026"/>
                  </a:cubicBezTo>
                  <a:cubicBezTo>
                    <a:pt x="4998788" y="4288604"/>
                    <a:pt x="4702794" y="5054048"/>
                    <a:pt x="4210056" y="5651107"/>
                  </a:cubicBezTo>
                  <a:lnTo>
                    <a:pt x="4074522" y="5800232"/>
                  </a:lnTo>
                  <a:lnTo>
                    <a:pt x="3980040" y="5817105"/>
                  </a:lnTo>
                  <a:cubicBezTo>
                    <a:pt x="3808528" y="5843312"/>
                    <a:pt x="3632864" y="5856903"/>
                    <a:pt x="3454026" y="5856903"/>
                  </a:cubicBezTo>
                  <a:cubicBezTo>
                    <a:pt x="1546420" y="5856903"/>
                    <a:pt x="0" y="4310483"/>
                    <a:pt x="0" y="2402877"/>
                  </a:cubicBezTo>
                  <a:cubicBezTo>
                    <a:pt x="0" y="1568300"/>
                    <a:pt x="295994" y="802855"/>
                    <a:pt x="788732" y="205796"/>
                  </a:cubicBezTo>
                  <a:lnTo>
                    <a:pt x="924266" y="56671"/>
                  </a:lnTo>
                  <a:lnTo>
                    <a:pt x="1018748" y="39798"/>
                  </a:lnTo>
                  <a:cubicBezTo>
                    <a:pt x="1190260" y="13592"/>
                    <a:pt x="1365924" y="0"/>
                    <a:pt x="1544762" y="0"/>
                  </a:cubicBezTo>
                  <a:close/>
                </a:path>
              </a:pathLst>
            </a:custGeom>
            <a:solidFill>
              <a:schemeClr val="accent1">
                <a:alpha val="22000"/>
              </a:schemeClr>
            </a:solidFill>
            <a:ln>
              <a:noFill/>
              <a:miter lim="800000"/>
            </a:ln>
            <a:effectLst>
              <a:outerShdw blurRad="50800" dist="50800" dir="5400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88" name="Group 87"/>
            <p:cNvGrpSpPr/>
            <p:nvPr userDrawn="1"/>
          </p:nvGrpSpPr>
          <p:grpSpPr>
            <a:xfrm>
              <a:off x="-4419600" y="-5400300"/>
              <a:ext cx="22272507" cy="13214080"/>
              <a:chOff x="-4419600" y="-5400300"/>
              <a:chExt cx="22272507" cy="13214080"/>
            </a:xfrm>
          </p:grpSpPr>
          <p:sp>
            <p:nvSpPr>
              <p:cNvPr id="89" name="Freeform 88"/>
              <p:cNvSpPr/>
              <p:nvPr userDrawn="1"/>
            </p:nvSpPr>
            <p:spPr>
              <a:xfrm>
                <a:off x="317935" y="-5400300"/>
                <a:ext cx="5983786" cy="6851381"/>
              </a:xfrm>
              <a:custGeom>
                <a:avLst/>
                <a:gdLst>
                  <a:gd name="connsiteX0" fmla="*/ 2529760 w 5983786"/>
                  <a:gd name="connsiteY0" fmla="*/ 0 h 6851381"/>
                  <a:gd name="connsiteX1" fmla="*/ 5983786 w 5983786"/>
                  <a:gd name="connsiteY1" fmla="*/ 3454026 h 6851381"/>
                  <a:gd name="connsiteX2" fmla="*/ 3225867 w 5983786"/>
                  <a:gd name="connsiteY2" fmla="*/ 6837878 h 6851381"/>
                  <a:gd name="connsiteX3" fmla="*/ 3150256 w 5983786"/>
                  <a:gd name="connsiteY3" fmla="*/ 6851381 h 6851381"/>
                  <a:gd name="connsiteX4" fmla="*/ 3285790 w 5983786"/>
                  <a:gd name="connsiteY4" fmla="*/ 6702256 h 6851381"/>
                  <a:gd name="connsiteX5" fmla="*/ 4074522 w 5983786"/>
                  <a:gd name="connsiteY5" fmla="*/ 4505175 h 6851381"/>
                  <a:gd name="connsiteX6" fmla="*/ 620496 w 5983786"/>
                  <a:gd name="connsiteY6" fmla="*/ 1051149 h 6851381"/>
                  <a:gd name="connsiteX7" fmla="*/ 94482 w 5983786"/>
                  <a:gd name="connsiteY7" fmla="*/ 1090947 h 6851381"/>
                  <a:gd name="connsiteX8" fmla="*/ 0 w 5983786"/>
                  <a:gd name="connsiteY8" fmla="*/ 1107820 h 6851381"/>
                  <a:gd name="connsiteX9" fmla="*/ 87395 w 5983786"/>
                  <a:gd name="connsiteY9" fmla="*/ 1011661 h 6851381"/>
                  <a:gd name="connsiteX10" fmla="*/ 252976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529760" y="0"/>
                    </a:moveTo>
                    <a:cubicBezTo>
                      <a:pt x="4437366" y="0"/>
                      <a:pt x="5983786" y="1546420"/>
                      <a:pt x="5983786" y="3454026"/>
                    </a:cubicBezTo>
                    <a:cubicBezTo>
                      <a:pt x="5983786" y="5123181"/>
                      <a:pt x="4799808" y="6515804"/>
                      <a:pt x="3225867" y="6837878"/>
                    </a:cubicBezTo>
                    <a:lnTo>
                      <a:pt x="3150256" y="6851381"/>
                    </a:lnTo>
                    <a:lnTo>
                      <a:pt x="3285790" y="6702256"/>
                    </a:lnTo>
                    <a:cubicBezTo>
                      <a:pt x="3778528" y="6105197"/>
                      <a:pt x="4074522" y="5339753"/>
                      <a:pt x="4074522" y="4505175"/>
                    </a:cubicBezTo>
                    <a:cubicBezTo>
                      <a:pt x="4074522" y="2597569"/>
                      <a:pt x="2528102" y="1051149"/>
                      <a:pt x="620496" y="1051149"/>
                    </a:cubicBezTo>
                    <a:cubicBezTo>
                      <a:pt x="441658" y="1051149"/>
                      <a:pt x="265994" y="1064741"/>
                      <a:pt x="94482" y="1090947"/>
                    </a:cubicBezTo>
                    <a:lnTo>
                      <a:pt x="0" y="1107820"/>
                    </a:lnTo>
                    <a:lnTo>
                      <a:pt x="87395" y="1011661"/>
                    </a:lnTo>
                    <a:cubicBezTo>
                      <a:pt x="712451" y="386605"/>
                      <a:pt x="1575957" y="0"/>
                      <a:pt x="2529760" y="0"/>
                    </a:cubicBez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0" name="Freeform 89"/>
              <p:cNvSpPr/>
              <p:nvPr userDrawn="1"/>
            </p:nvSpPr>
            <p:spPr>
              <a:xfrm>
                <a:off x="-2515595" y="-4292480"/>
                <a:ext cx="5983786" cy="6851381"/>
              </a:xfrm>
              <a:custGeom>
                <a:avLst/>
                <a:gdLst>
                  <a:gd name="connsiteX0" fmla="*/ 2833530 w 5983786"/>
                  <a:gd name="connsiteY0" fmla="*/ 0 h 6851381"/>
                  <a:gd name="connsiteX1" fmla="*/ 2697996 w 5983786"/>
                  <a:gd name="connsiteY1" fmla="*/ 149125 h 6851381"/>
                  <a:gd name="connsiteX2" fmla="*/ 1909264 w 5983786"/>
                  <a:gd name="connsiteY2" fmla="*/ 2346206 h 6851381"/>
                  <a:gd name="connsiteX3" fmla="*/ 5363290 w 5983786"/>
                  <a:gd name="connsiteY3" fmla="*/ 5800232 h 6851381"/>
                  <a:gd name="connsiteX4" fmla="*/ 5889304 w 5983786"/>
                  <a:gd name="connsiteY4" fmla="*/ 5760434 h 6851381"/>
                  <a:gd name="connsiteX5" fmla="*/ 5983786 w 5983786"/>
                  <a:gd name="connsiteY5" fmla="*/ 5743561 h 6851381"/>
                  <a:gd name="connsiteX6" fmla="*/ 5896391 w 5983786"/>
                  <a:gd name="connsiteY6" fmla="*/ 5839720 h 6851381"/>
                  <a:gd name="connsiteX7" fmla="*/ 3454026 w 5983786"/>
                  <a:gd name="connsiteY7" fmla="*/ 6851381 h 6851381"/>
                  <a:gd name="connsiteX8" fmla="*/ 0 w 5983786"/>
                  <a:gd name="connsiteY8" fmla="*/ 3397355 h 6851381"/>
                  <a:gd name="connsiteX9" fmla="*/ 2757919 w 5983786"/>
                  <a:gd name="connsiteY9" fmla="*/ 13503 h 6851381"/>
                  <a:gd name="connsiteX10" fmla="*/ 283353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833530" y="0"/>
                    </a:moveTo>
                    <a:lnTo>
                      <a:pt x="2697996" y="149125"/>
                    </a:lnTo>
                    <a:cubicBezTo>
                      <a:pt x="2205258" y="746184"/>
                      <a:pt x="1909264" y="1511629"/>
                      <a:pt x="1909264" y="2346206"/>
                    </a:cubicBezTo>
                    <a:cubicBezTo>
                      <a:pt x="1909264" y="4253812"/>
                      <a:pt x="3455684" y="5800232"/>
                      <a:pt x="5363290" y="5800232"/>
                    </a:cubicBezTo>
                    <a:cubicBezTo>
                      <a:pt x="5542128" y="5800232"/>
                      <a:pt x="5717792" y="5786641"/>
                      <a:pt x="5889304" y="5760434"/>
                    </a:cubicBezTo>
                    <a:lnTo>
                      <a:pt x="5983786" y="5743561"/>
                    </a:lnTo>
                    <a:lnTo>
                      <a:pt x="5896391" y="5839720"/>
                    </a:lnTo>
                    <a:cubicBezTo>
                      <a:pt x="5271336" y="6464776"/>
                      <a:pt x="4407829" y="6851381"/>
                      <a:pt x="3454026" y="6851381"/>
                    </a:cubicBezTo>
                    <a:cubicBezTo>
                      <a:pt x="1546420" y="6851381"/>
                      <a:pt x="0" y="5304961"/>
                      <a:pt x="0" y="3397355"/>
                    </a:cubicBezTo>
                    <a:cubicBezTo>
                      <a:pt x="0" y="1728200"/>
                      <a:pt x="1183978" y="335578"/>
                      <a:pt x="2757919" y="13503"/>
                    </a:cubicBezTo>
                    <a:lnTo>
                      <a:pt x="2833530" y="0"/>
                    </a:ln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1" name="Oval 90"/>
              <p:cNvSpPr/>
              <p:nvPr userDrawn="1"/>
            </p:nvSpPr>
            <p:spPr>
              <a:xfrm>
                <a:off x="10515600" y="-3454026"/>
                <a:ext cx="6908051" cy="6908051"/>
              </a:xfrm>
              <a:prstGeom prst="ellipse">
                <a:avLst/>
              </a:pr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2" name="Rectangle 91"/>
              <p:cNvSpPr/>
              <p:nvPr userDrawn="1"/>
            </p:nvSpPr>
            <p:spPr>
              <a:xfrm>
                <a:off x="-3733800" y="-5400300"/>
                <a:ext cx="21412200" cy="54003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3" name="Rectangle 92"/>
              <p:cNvSpPr/>
              <p:nvPr userDrawn="1"/>
            </p:nvSpPr>
            <p:spPr>
              <a:xfrm>
                <a:off x="-4419600" y="-5181600"/>
                <a:ext cx="4419600" cy="12725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4" name="Rectangle 93"/>
              <p:cNvSpPr/>
              <p:nvPr userDrawn="1"/>
            </p:nvSpPr>
            <p:spPr>
              <a:xfrm>
                <a:off x="12167442" y="-4800601"/>
                <a:ext cx="5685465" cy="126143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5309" y="4724400"/>
            <a:ext cx="8634184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1" y="1905000"/>
            <a:ext cx="9146381" cy="2667000"/>
          </a:xfrm>
        </p:spPr>
        <p:txBody>
          <a:bodyPr anchor="b">
            <a:noAutofit/>
          </a:bodyPr>
          <a:lstStyle>
            <a:lvl1pPr algn="l">
              <a:defRPr sz="3301" b="0" cap="none" baseline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1" y="5102529"/>
            <a:ext cx="9146381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  <p:grpSp>
        <p:nvGrpSpPr>
          <p:cNvPr id="131" name="Group 130"/>
          <p:cNvGrpSpPr/>
          <p:nvPr userDrawn="1"/>
        </p:nvGrpSpPr>
        <p:grpSpPr>
          <a:xfrm>
            <a:off x="-4419600" y="-5400300"/>
            <a:ext cx="22272507" cy="13214080"/>
            <a:chOff x="-4419600" y="-5400300"/>
            <a:chExt cx="22272507" cy="13214080"/>
          </a:xfrm>
        </p:grpSpPr>
        <p:sp>
          <p:nvSpPr>
            <p:cNvPr id="132" name="Freeform 131"/>
            <p:cNvSpPr/>
            <p:nvPr userDrawn="1"/>
          </p:nvSpPr>
          <p:spPr>
            <a:xfrm>
              <a:off x="-606331" y="-4349151"/>
              <a:ext cx="4998788" cy="5856903"/>
            </a:xfrm>
            <a:custGeom>
              <a:avLst/>
              <a:gdLst>
                <a:gd name="connsiteX0" fmla="*/ 1544762 w 4998788"/>
                <a:gd name="connsiteY0" fmla="*/ 0 h 5856903"/>
                <a:gd name="connsiteX1" fmla="*/ 4998788 w 4998788"/>
                <a:gd name="connsiteY1" fmla="*/ 3454026 h 5856903"/>
                <a:gd name="connsiteX2" fmla="*/ 4210056 w 4998788"/>
                <a:gd name="connsiteY2" fmla="*/ 5651107 h 5856903"/>
                <a:gd name="connsiteX3" fmla="*/ 4074522 w 4998788"/>
                <a:gd name="connsiteY3" fmla="*/ 5800232 h 5856903"/>
                <a:gd name="connsiteX4" fmla="*/ 3980040 w 4998788"/>
                <a:gd name="connsiteY4" fmla="*/ 5817105 h 5856903"/>
                <a:gd name="connsiteX5" fmla="*/ 3454026 w 4998788"/>
                <a:gd name="connsiteY5" fmla="*/ 5856903 h 5856903"/>
                <a:gd name="connsiteX6" fmla="*/ 0 w 4998788"/>
                <a:gd name="connsiteY6" fmla="*/ 2402877 h 5856903"/>
                <a:gd name="connsiteX7" fmla="*/ 788732 w 4998788"/>
                <a:gd name="connsiteY7" fmla="*/ 205796 h 5856903"/>
                <a:gd name="connsiteX8" fmla="*/ 924266 w 4998788"/>
                <a:gd name="connsiteY8" fmla="*/ 56671 h 5856903"/>
                <a:gd name="connsiteX9" fmla="*/ 1018748 w 4998788"/>
                <a:gd name="connsiteY9" fmla="*/ 39798 h 5856903"/>
                <a:gd name="connsiteX10" fmla="*/ 1544762 w 4998788"/>
                <a:gd name="connsiteY10" fmla="*/ 0 h 585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8788" h="5856903">
                  <a:moveTo>
                    <a:pt x="1544762" y="0"/>
                  </a:moveTo>
                  <a:cubicBezTo>
                    <a:pt x="3452368" y="0"/>
                    <a:pt x="4998788" y="1546420"/>
                    <a:pt x="4998788" y="3454026"/>
                  </a:cubicBezTo>
                  <a:cubicBezTo>
                    <a:pt x="4998788" y="4288604"/>
                    <a:pt x="4702794" y="5054048"/>
                    <a:pt x="4210056" y="5651107"/>
                  </a:cubicBezTo>
                  <a:lnTo>
                    <a:pt x="4074522" y="5800232"/>
                  </a:lnTo>
                  <a:lnTo>
                    <a:pt x="3980040" y="5817105"/>
                  </a:lnTo>
                  <a:cubicBezTo>
                    <a:pt x="3808528" y="5843312"/>
                    <a:pt x="3632864" y="5856903"/>
                    <a:pt x="3454026" y="5856903"/>
                  </a:cubicBezTo>
                  <a:cubicBezTo>
                    <a:pt x="1546420" y="5856903"/>
                    <a:pt x="0" y="4310483"/>
                    <a:pt x="0" y="2402877"/>
                  </a:cubicBezTo>
                  <a:cubicBezTo>
                    <a:pt x="0" y="1568300"/>
                    <a:pt x="295994" y="802855"/>
                    <a:pt x="788732" y="205796"/>
                  </a:cubicBezTo>
                  <a:lnTo>
                    <a:pt x="924266" y="56671"/>
                  </a:lnTo>
                  <a:lnTo>
                    <a:pt x="1018748" y="39798"/>
                  </a:lnTo>
                  <a:cubicBezTo>
                    <a:pt x="1190260" y="13592"/>
                    <a:pt x="1365924" y="0"/>
                    <a:pt x="1544762" y="0"/>
                  </a:cubicBezTo>
                  <a:close/>
                </a:path>
              </a:pathLst>
            </a:custGeom>
            <a:solidFill>
              <a:schemeClr val="accent1">
                <a:alpha val="22000"/>
              </a:schemeClr>
            </a:solidFill>
            <a:ln>
              <a:noFill/>
              <a:miter lim="800000"/>
            </a:ln>
            <a:effectLst>
              <a:outerShdw blurRad="50800" dist="50800" dir="5400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133" name="Group 132"/>
            <p:cNvGrpSpPr/>
            <p:nvPr userDrawn="1"/>
          </p:nvGrpSpPr>
          <p:grpSpPr>
            <a:xfrm>
              <a:off x="-4419600" y="-5400300"/>
              <a:ext cx="22272507" cy="13214080"/>
              <a:chOff x="-4419600" y="-5400300"/>
              <a:chExt cx="22272507" cy="13214080"/>
            </a:xfrm>
          </p:grpSpPr>
          <p:sp>
            <p:nvSpPr>
              <p:cNvPr id="134" name="Freeform 133"/>
              <p:cNvSpPr/>
              <p:nvPr userDrawn="1"/>
            </p:nvSpPr>
            <p:spPr>
              <a:xfrm>
                <a:off x="317935" y="-5400300"/>
                <a:ext cx="5983786" cy="6851381"/>
              </a:xfrm>
              <a:custGeom>
                <a:avLst/>
                <a:gdLst>
                  <a:gd name="connsiteX0" fmla="*/ 2529760 w 5983786"/>
                  <a:gd name="connsiteY0" fmla="*/ 0 h 6851381"/>
                  <a:gd name="connsiteX1" fmla="*/ 5983786 w 5983786"/>
                  <a:gd name="connsiteY1" fmla="*/ 3454026 h 6851381"/>
                  <a:gd name="connsiteX2" fmla="*/ 3225867 w 5983786"/>
                  <a:gd name="connsiteY2" fmla="*/ 6837878 h 6851381"/>
                  <a:gd name="connsiteX3" fmla="*/ 3150256 w 5983786"/>
                  <a:gd name="connsiteY3" fmla="*/ 6851381 h 6851381"/>
                  <a:gd name="connsiteX4" fmla="*/ 3285790 w 5983786"/>
                  <a:gd name="connsiteY4" fmla="*/ 6702256 h 6851381"/>
                  <a:gd name="connsiteX5" fmla="*/ 4074522 w 5983786"/>
                  <a:gd name="connsiteY5" fmla="*/ 4505175 h 6851381"/>
                  <a:gd name="connsiteX6" fmla="*/ 620496 w 5983786"/>
                  <a:gd name="connsiteY6" fmla="*/ 1051149 h 6851381"/>
                  <a:gd name="connsiteX7" fmla="*/ 94482 w 5983786"/>
                  <a:gd name="connsiteY7" fmla="*/ 1090947 h 6851381"/>
                  <a:gd name="connsiteX8" fmla="*/ 0 w 5983786"/>
                  <a:gd name="connsiteY8" fmla="*/ 1107820 h 6851381"/>
                  <a:gd name="connsiteX9" fmla="*/ 87395 w 5983786"/>
                  <a:gd name="connsiteY9" fmla="*/ 1011661 h 6851381"/>
                  <a:gd name="connsiteX10" fmla="*/ 252976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529760" y="0"/>
                    </a:moveTo>
                    <a:cubicBezTo>
                      <a:pt x="4437366" y="0"/>
                      <a:pt x="5983786" y="1546420"/>
                      <a:pt x="5983786" y="3454026"/>
                    </a:cubicBezTo>
                    <a:cubicBezTo>
                      <a:pt x="5983786" y="5123181"/>
                      <a:pt x="4799808" y="6515804"/>
                      <a:pt x="3225867" y="6837878"/>
                    </a:cubicBezTo>
                    <a:lnTo>
                      <a:pt x="3150256" y="6851381"/>
                    </a:lnTo>
                    <a:lnTo>
                      <a:pt x="3285790" y="6702256"/>
                    </a:lnTo>
                    <a:cubicBezTo>
                      <a:pt x="3778528" y="6105197"/>
                      <a:pt x="4074522" y="5339753"/>
                      <a:pt x="4074522" y="4505175"/>
                    </a:cubicBezTo>
                    <a:cubicBezTo>
                      <a:pt x="4074522" y="2597569"/>
                      <a:pt x="2528102" y="1051149"/>
                      <a:pt x="620496" y="1051149"/>
                    </a:cubicBezTo>
                    <a:cubicBezTo>
                      <a:pt x="441658" y="1051149"/>
                      <a:pt x="265994" y="1064741"/>
                      <a:pt x="94482" y="1090947"/>
                    </a:cubicBezTo>
                    <a:lnTo>
                      <a:pt x="0" y="1107820"/>
                    </a:lnTo>
                    <a:lnTo>
                      <a:pt x="87395" y="1011661"/>
                    </a:lnTo>
                    <a:cubicBezTo>
                      <a:pt x="712451" y="386605"/>
                      <a:pt x="1575957" y="0"/>
                      <a:pt x="2529760" y="0"/>
                    </a:cubicBez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5" name="Freeform 134"/>
              <p:cNvSpPr/>
              <p:nvPr userDrawn="1"/>
            </p:nvSpPr>
            <p:spPr>
              <a:xfrm>
                <a:off x="-2515595" y="-4292480"/>
                <a:ext cx="5983786" cy="6851381"/>
              </a:xfrm>
              <a:custGeom>
                <a:avLst/>
                <a:gdLst>
                  <a:gd name="connsiteX0" fmla="*/ 2833530 w 5983786"/>
                  <a:gd name="connsiteY0" fmla="*/ 0 h 6851381"/>
                  <a:gd name="connsiteX1" fmla="*/ 2697996 w 5983786"/>
                  <a:gd name="connsiteY1" fmla="*/ 149125 h 6851381"/>
                  <a:gd name="connsiteX2" fmla="*/ 1909264 w 5983786"/>
                  <a:gd name="connsiteY2" fmla="*/ 2346206 h 6851381"/>
                  <a:gd name="connsiteX3" fmla="*/ 5363290 w 5983786"/>
                  <a:gd name="connsiteY3" fmla="*/ 5800232 h 6851381"/>
                  <a:gd name="connsiteX4" fmla="*/ 5889304 w 5983786"/>
                  <a:gd name="connsiteY4" fmla="*/ 5760434 h 6851381"/>
                  <a:gd name="connsiteX5" fmla="*/ 5983786 w 5983786"/>
                  <a:gd name="connsiteY5" fmla="*/ 5743561 h 6851381"/>
                  <a:gd name="connsiteX6" fmla="*/ 5896391 w 5983786"/>
                  <a:gd name="connsiteY6" fmla="*/ 5839720 h 6851381"/>
                  <a:gd name="connsiteX7" fmla="*/ 3454026 w 5983786"/>
                  <a:gd name="connsiteY7" fmla="*/ 6851381 h 6851381"/>
                  <a:gd name="connsiteX8" fmla="*/ 0 w 5983786"/>
                  <a:gd name="connsiteY8" fmla="*/ 3397355 h 6851381"/>
                  <a:gd name="connsiteX9" fmla="*/ 2757919 w 5983786"/>
                  <a:gd name="connsiteY9" fmla="*/ 13503 h 6851381"/>
                  <a:gd name="connsiteX10" fmla="*/ 283353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833530" y="0"/>
                    </a:moveTo>
                    <a:lnTo>
                      <a:pt x="2697996" y="149125"/>
                    </a:lnTo>
                    <a:cubicBezTo>
                      <a:pt x="2205258" y="746184"/>
                      <a:pt x="1909264" y="1511629"/>
                      <a:pt x="1909264" y="2346206"/>
                    </a:cubicBezTo>
                    <a:cubicBezTo>
                      <a:pt x="1909264" y="4253812"/>
                      <a:pt x="3455684" y="5800232"/>
                      <a:pt x="5363290" y="5800232"/>
                    </a:cubicBezTo>
                    <a:cubicBezTo>
                      <a:pt x="5542128" y="5800232"/>
                      <a:pt x="5717792" y="5786641"/>
                      <a:pt x="5889304" y="5760434"/>
                    </a:cubicBezTo>
                    <a:lnTo>
                      <a:pt x="5983786" y="5743561"/>
                    </a:lnTo>
                    <a:lnTo>
                      <a:pt x="5896391" y="5839720"/>
                    </a:lnTo>
                    <a:cubicBezTo>
                      <a:pt x="5271336" y="6464776"/>
                      <a:pt x="4407829" y="6851381"/>
                      <a:pt x="3454026" y="6851381"/>
                    </a:cubicBezTo>
                    <a:cubicBezTo>
                      <a:pt x="1546420" y="6851381"/>
                      <a:pt x="0" y="5304961"/>
                      <a:pt x="0" y="3397355"/>
                    </a:cubicBezTo>
                    <a:cubicBezTo>
                      <a:pt x="0" y="1728200"/>
                      <a:pt x="1183978" y="335578"/>
                      <a:pt x="2757919" y="13503"/>
                    </a:cubicBezTo>
                    <a:lnTo>
                      <a:pt x="2833530" y="0"/>
                    </a:ln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6" name="Oval 135"/>
              <p:cNvSpPr/>
              <p:nvPr userDrawn="1"/>
            </p:nvSpPr>
            <p:spPr>
              <a:xfrm>
                <a:off x="10515600" y="-3454026"/>
                <a:ext cx="6908051" cy="6908051"/>
              </a:xfrm>
              <a:prstGeom prst="ellipse">
                <a:avLst/>
              </a:pr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7" name="Rectangle 136"/>
              <p:cNvSpPr/>
              <p:nvPr userDrawn="1"/>
            </p:nvSpPr>
            <p:spPr>
              <a:xfrm>
                <a:off x="-3733800" y="-5400300"/>
                <a:ext cx="21412200" cy="54003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8" name="Rectangle 137"/>
              <p:cNvSpPr/>
              <p:nvPr userDrawn="1"/>
            </p:nvSpPr>
            <p:spPr>
              <a:xfrm>
                <a:off x="-4419600" y="-5181600"/>
                <a:ext cx="4419600" cy="12725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39" name="Rectangle 138"/>
              <p:cNvSpPr/>
              <p:nvPr userDrawn="1"/>
            </p:nvSpPr>
            <p:spPr>
              <a:xfrm>
                <a:off x="12167442" y="-4800601"/>
                <a:ext cx="5685465" cy="126143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</p:spPr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811" y="1905000"/>
            <a:ext cx="4420751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68003">
              <a:defRPr sz="1200"/>
            </a:lvl6pPr>
            <a:lvl7pPr marL="1468003">
              <a:defRPr sz="1200" baseline="0"/>
            </a:lvl7pPr>
            <a:lvl8pPr marL="1468003">
              <a:defRPr sz="1200" baseline="0"/>
            </a:lvl8pPr>
            <a:lvl9pPr marL="1468003">
              <a:defRPr sz="12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44" y="1905000"/>
            <a:ext cx="4420749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68003">
              <a:defRPr sz="1200"/>
            </a:lvl6pPr>
            <a:lvl7pPr marL="1468003">
              <a:defRPr sz="1200"/>
            </a:lvl7pPr>
            <a:lvl8pPr marL="1468003">
              <a:defRPr sz="1200" baseline="0"/>
            </a:lvl8pPr>
            <a:lvl9pPr marL="1468003">
              <a:defRPr sz="12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  <p:grpSp>
        <p:nvGrpSpPr>
          <p:cNvPr id="83" name="Group 82"/>
          <p:cNvGrpSpPr/>
          <p:nvPr userDrawn="1"/>
        </p:nvGrpSpPr>
        <p:grpSpPr>
          <a:xfrm>
            <a:off x="-4419600" y="-5400300"/>
            <a:ext cx="22272507" cy="13214080"/>
            <a:chOff x="-4419600" y="-5400300"/>
            <a:chExt cx="22272507" cy="13214080"/>
          </a:xfrm>
        </p:grpSpPr>
        <p:sp>
          <p:nvSpPr>
            <p:cNvPr id="84" name="Freeform 83"/>
            <p:cNvSpPr/>
            <p:nvPr userDrawn="1"/>
          </p:nvSpPr>
          <p:spPr>
            <a:xfrm>
              <a:off x="-606331" y="-4349151"/>
              <a:ext cx="4998788" cy="5856903"/>
            </a:xfrm>
            <a:custGeom>
              <a:avLst/>
              <a:gdLst>
                <a:gd name="connsiteX0" fmla="*/ 1544762 w 4998788"/>
                <a:gd name="connsiteY0" fmla="*/ 0 h 5856903"/>
                <a:gd name="connsiteX1" fmla="*/ 4998788 w 4998788"/>
                <a:gd name="connsiteY1" fmla="*/ 3454026 h 5856903"/>
                <a:gd name="connsiteX2" fmla="*/ 4210056 w 4998788"/>
                <a:gd name="connsiteY2" fmla="*/ 5651107 h 5856903"/>
                <a:gd name="connsiteX3" fmla="*/ 4074522 w 4998788"/>
                <a:gd name="connsiteY3" fmla="*/ 5800232 h 5856903"/>
                <a:gd name="connsiteX4" fmla="*/ 3980040 w 4998788"/>
                <a:gd name="connsiteY4" fmla="*/ 5817105 h 5856903"/>
                <a:gd name="connsiteX5" fmla="*/ 3454026 w 4998788"/>
                <a:gd name="connsiteY5" fmla="*/ 5856903 h 5856903"/>
                <a:gd name="connsiteX6" fmla="*/ 0 w 4998788"/>
                <a:gd name="connsiteY6" fmla="*/ 2402877 h 5856903"/>
                <a:gd name="connsiteX7" fmla="*/ 788732 w 4998788"/>
                <a:gd name="connsiteY7" fmla="*/ 205796 h 5856903"/>
                <a:gd name="connsiteX8" fmla="*/ 924266 w 4998788"/>
                <a:gd name="connsiteY8" fmla="*/ 56671 h 5856903"/>
                <a:gd name="connsiteX9" fmla="*/ 1018748 w 4998788"/>
                <a:gd name="connsiteY9" fmla="*/ 39798 h 5856903"/>
                <a:gd name="connsiteX10" fmla="*/ 1544762 w 4998788"/>
                <a:gd name="connsiteY10" fmla="*/ 0 h 585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8788" h="5856903">
                  <a:moveTo>
                    <a:pt x="1544762" y="0"/>
                  </a:moveTo>
                  <a:cubicBezTo>
                    <a:pt x="3452368" y="0"/>
                    <a:pt x="4998788" y="1546420"/>
                    <a:pt x="4998788" y="3454026"/>
                  </a:cubicBezTo>
                  <a:cubicBezTo>
                    <a:pt x="4998788" y="4288604"/>
                    <a:pt x="4702794" y="5054048"/>
                    <a:pt x="4210056" y="5651107"/>
                  </a:cubicBezTo>
                  <a:lnTo>
                    <a:pt x="4074522" y="5800232"/>
                  </a:lnTo>
                  <a:lnTo>
                    <a:pt x="3980040" y="5817105"/>
                  </a:lnTo>
                  <a:cubicBezTo>
                    <a:pt x="3808528" y="5843312"/>
                    <a:pt x="3632864" y="5856903"/>
                    <a:pt x="3454026" y="5856903"/>
                  </a:cubicBezTo>
                  <a:cubicBezTo>
                    <a:pt x="1546420" y="5856903"/>
                    <a:pt x="0" y="4310483"/>
                    <a:pt x="0" y="2402877"/>
                  </a:cubicBezTo>
                  <a:cubicBezTo>
                    <a:pt x="0" y="1568300"/>
                    <a:pt x="295994" y="802855"/>
                    <a:pt x="788732" y="205796"/>
                  </a:cubicBezTo>
                  <a:lnTo>
                    <a:pt x="924266" y="56671"/>
                  </a:lnTo>
                  <a:lnTo>
                    <a:pt x="1018748" y="39798"/>
                  </a:lnTo>
                  <a:cubicBezTo>
                    <a:pt x="1190260" y="13592"/>
                    <a:pt x="1365924" y="0"/>
                    <a:pt x="1544762" y="0"/>
                  </a:cubicBezTo>
                  <a:close/>
                </a:path>
              </a:pathLst>
            </a:custGeom>
            <a:solidFill>
              <a:schemeClr val="accent1">
                <a:alpha val="22000"/>
              </a:schemeClr>
            </a:solidFill>
            <a:ln>
              <a:noFill/>
              <a:miter lim="800000"/>
            </a:ln>
            <a:effectLst>
              <a:outerShdw blurRad="50800" dist="50800" dir="5400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85" name="Group 84"/>
            <p:cNvGrpSpPr/>
            <p:nvPr userDrawn="1"/>
          </p:nvGrpSpPr>
          <p:grpSpPr>
            <a:xfrm>
              <a:off x="-4419600" y="-5400300"/>
              <a:ext cx="22272507" cy="13214080"/>
              <a:chOff x="-4419600" y="-5400300"/>
              <a:chExt cx="22272507" cy="13214080"/>
            </a:xfrm>
          </p:grpSpPr>
          <p:sp>
            <p:nvSpPr>
              <p:cNvPr id="86" name="Freeform 85"/>
              <p:cNvSpPr/>
              <p:nvPr userDrawn="1"/>
            </p:nvSpPr>
            <p:spPr>
              <a:xfrm>
                <a:off x="317935" y="-5400300"/>
                <a:ext cx="5983786" cy="6851381"/>
              </a:xfrm>
              <a:custGeom>
                <a:avLst/>
                <a:gdLst>
                  <a:gd name="connsiteX0" fmla="*/ 2529760 w 5983786"/>
                  <a:gd name="connsiteY0" fmla="*/ 0 h 6851381"/>
                  <a:gd name="connsiteX1" fmla="*/ 5983786 w 5983786"/>
                  <a:gd name="connsiteY1" fmla="*/ 3454026 h 6851381"/>
                  <a:gd name="connsiteX2" fmla="*/ 3225867 w 5983786"/>
                  <a:gd name="connsiteY2" fmla="*/ 6837878 h 6851381"/>
                  <a:gd name="connsiteX3" fmla="*/ 3150256 w 5983786"/>
                  <a:gd name="connsiteY3" fmla="*/ 6851381 h 6851381"/>
                  <a:gd name="connsiteX4" fmla="*/ 3285790 w 5983786"/>
                  <a:gd name="connsiteY4" fmla="*/ 6702256 h 6851381"/>
                  <a:gd name="connsiteX5" fmla="*/ 4074522 w 5983786"/>
                  <a:gd name="connsiteY5" fmla="*/ 4505175 h 6851381"/>
                  <a:gd name="connsiteX6" fmla="*/ 620496 w 5983786"/>
                  <a:gd name="connsiteY6" fmla="*/ 1051149 h 6851381"/>
                  <a:gd name="connsiteX7" fmla="*/ 94482 w 5983786"/>
                  <a:gd name="connsiteY7" fmla="*/ 1090947 h 6851381"/>
                  <a:gd name="connsiteX8" fmla="*/ 0 w 5983786"/>
                  <a:gd name="connsiteY8" fmla="*/ 1107820 h 6851381"/>
                  <a:gd name="connsiteX9" fmla="*/ 87395 w 5983786"/>
                  <a:gd name="connsiteY9" fmla="*/ 1011661 h 6851381"/>
                  <a:gd name="connsiteX10" fmla="*/ 252976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529760" y="0"/>
                    </a:moveTo>
                    <a:cubicBezTo>
                      <a:pt x="4437366" y="0"/>
                      <a:pt x="5983786" y="1546420"/>
                      <a:pt x="5983786" y="3454026"/>
                    </a:cubicBezTo>
                    <a:cubicBezTo>
                      <a:pt x="5983786" y="5123181"/>
                      <a:pt x="4799808" y="6515804"/>
                      <a:pt x="3225867" y="6837878"/>
                    </a:cubicBezTo>
                    <a:lnTo>
                      <a:pt x="3150256" y="6851381"/>
                    </a:lnTo>
                    <a:lnTo>
                      <a:pt x="3285790" y="6702256"/>
                    </a:lnTo>
                    <a:cubicBezTo>
                      <a:pt x="3778528" y="6105197"/>
                      <a:pt x="4074522" y="5339753"/>
                      <a:pt x="4074522" y="4505175"/>
                    </a:cubicBezTo>
                    <a:cubicBezTo>
                      <a:pt x="4074522" y="2597569"/>
                      <a:pt x="2528102" y="1051149"/>
                      <a:pt x="620496" y="1051149"/>
                    </a:cubicBezTo>
                    <a:cubicBezTo>
                      <a:pt x="441658" y="1051149"/>
                      <a:pt x="265994" y="1064741"/>
                      <a:pt x="94482" y="1090947"/>
                    </a:cubicBezTo>
                    <a:lnTo>
                      <a:pt x="0" y="1107820"/>
                    </a:lnTo>
                    <a:lnTo>
                      <a:pt x="87395" y="1011661"/>
                    </a:lnTo>
                    <a:cubicBezTo>
                      <a:pt x="712451" y="386605"/>
                      <a:pt x="1575957" y="0"/>
                      <a:pt x="2529760" y="0"/>
                    </a:cubicBez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7" name="Freeform 86"/>
              <p:cNvSpPr/>
              <p:nvPr userDrawn="1"/>
            </p:nvSpPr>
            <p:spPr>
              <a:xfrm>
                <a:off x="-2515595" y="-4292480"/>
                <a:ext cx="5983786" cy="6851381"/>
              </a:xfrm>
              <a:custGeom>
                <a:avLst/>
                <a:gdLst>
                  <a:gd name="connsiteX0" fmla="*/ 2833530 w 5983786"/>
                  <a:gd name="connsiteY0" fmla="*/ 0 h 6851381"/>
                  <a:gd name="connsiteX1" fmla="*/ 2697996 w 5983786"/>
                  <a:gd name="connsiteY1" fmla="*/ 149125 h 6851381"/>
                  <a:gd name="connsiteX2" fmla="*/ 1909264 w 5983786"/>
                  <a:gd name="connsiteY2" fmla="*/ 2346206 h 6851381"/>
                  <a:gd name="connsiteX3" fmla="*/ 5363290 w 5983786"/>
                  <a:gd name="connsiteY3" fmla="*/ 5800232 h 6851381"/>
                  <a:gd name="connsiteX4" fmla="*/ 5889304 w 5983786"/>
                  <a:gd name="connsiteY4" fmla="*/ 5760434 h 6851381"/>
                  <a:gd name="connsiteX5" fmla="*/ 5983786 w 5983786"/>
                  <a:gd name="connsiteY5" fmla="*/ 5743561 h 6851381"/>
                  <a:gd name="connsiteX6" fmla="*/ 5896391 w 5983786"/>
                  <a:gd name="connsiteY6" fmla="*/ 5839720 h 6851381"/>
                  <a:gd name="connsiteX7" fmla="*/ 3454026 w 5983786"/>
                  <a:gd name="connsiteY7" fmla="*/ 6851381 h 6851381"/>
                  <a:gd name="connsiteX8" fmla="*/ 0 w 5983786"/>
                  <a:gd name="connsiteY8" fmla="*/ 3397355 h 6851381"/>
                  <a:gd name="connsiteX9" fmla="*/ 2757919 w 5983786"/>
                  <a:gd name="connsiteY9" fmla="*/ 13503 h 6851381"/>
                  <a:gd name="connsiteX10" fmla="*/ 283353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833530" y="0"/>
                    </a:moveTo>
                    <a:lnTo>
                      <a:pt x="2697996" y="149125"/>
                    </a:lnTo>
                    <a:cubicBezTo>
                      <a:pt x="2205258" y="746184"/>
                      <a:pt x="1909264" y="1511629"/>
                      <a:pt x="1909264" y="2346206"/>
                    </a:cubicBezTo>
                    <a:cubicBezTo>
                      <a:pt x="1909264" y="4253812"/>
                      <a:pt x="3455684" y="5800232"/>
                      <a:pt x="5363290" y="5800232"/>
                    </a:cubicBezTo>
                    <a:cubicBezTo>
                      <a:pt x="5542128" y="5800232"/>
                      <a:pt x="5717792" y="5786641"/>
                      <a:pt x="5889304" y="5760434"/>
                    </a:cubicBezTo>
                    <a:lnTo>
                      <a:pt x="5983786" y="5743561"/>
                    </a:lnTo>
                    <a:lnTo>
                      <a:pt x="5896391" y="5839720"/>
                    </a:lnTo>
                    <a:cubicBezTo>
                      <a:pt x="5271336" y="6464776"/>
                      <a:pt x="4407829" y="6851381"/>
                      <a:pt x="3454026" y="6851381"/>
                    </a:cubicBezTo>
                    <a:cubicBezTo>
                      <a:pt x="1546420" y="6851381"/>
                      <a:pt x="0" y="5304961"/>
                      <a:pt x="0" y="3397355"/>
                    </a:cubicBezTo>
                    <a:cubicBezTo>
                      <a:pt x="0" y="1728200"/>
                      <a:pt x="1183978" y="335578"/>
                      <a:pt x="2757919" y="13503"/>
                    </a:cubicBezTo>
                    <a:lnTo>
                      <a:pt x="2833530" y="0"/>
                    </a:ln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8" name="Oval 87"/>
              <p:cNvSpPr/>
              <p:nvPr userDrawn="1"/>
            </p:nvSpPr>
            <p:spPr>
              <a:xfrm>
                <a:off x="10515600" y="-3454026"/>
                <a:ext cx="6908051" cy="6908051"/>
              </a:xfrm>
              <a:prstGeom prst="ellipse">
                <a:avLst/>
              </a:pr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9" name="Rectangle 88"/>
              <p:cNvSpPr/>
              <p:nvPr userDrawn="1"/>
            </p:nvSpPr>
            <p:spPr>
              <a:xfrm>
                <a:off x="-3733800" y="-5400300"/>
                <a:ext cx="21412200" cy="54003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0" name="Rectangle 89"/>
              <p:cNvSpPr/>
              <p:nvPr userDrawn="1"/>
            </p:nvSpPr>
            <p:spPr>
              <a:xfrm>
                <a:off x="-4419600" y="-5181600"/>
                <a:ext cx="4419600" cy="12725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1" name="Rectangle 90"/>
              <p:cNvSpPr/>
              <p:nvPr userDrawn="1"/>
            </p:nvSpPr>
            <p:spPr>
              <a:xfrm>
                <a:off x="12167442" y="-4800601"/>
                <a:ext cx="5685465" cy="126143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</p:spPr>
        <p:txBody>
          <a:bodyPr/>
          <a:lstStyle>
            <a:lvl1pPr>
              <a:defRPr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1" y="1905000"/>
            <a:ext cx="4417703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11" y="2819403"/>
            <a:ext cx="4417703" cy="33528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68003">
              <a:defRPr sz="1200"/>
            </a:lvl6pPr>
            <a:lvl7pPr marL="1468003">
              <a:defRPr sz="1200" baseline="0"/>
            </a:lvl7pPr>
            <a:lvl8pPr marL="1468003">
              <a:defRPr sz="1200" baseline="0"/>
            </a:lvl8pPr>
            <a:lvl9pPr marL="1468003">
              <a:defRPr sz="12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90" y="1905000"/>
            <a:ext cx="4417703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90" y="2819403"/>
            <a:ext cx="4417703" cy="33528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68003">
              <a:defRPr sz="1200"/>
            </a:lvl5pPr>
            <a:lvl6pPr marL="1468003">
              <a:defRPr sz="1200"/>
            </a:lvl6pPr>
            <a:lvl7pPr marL="1468003">
              <a:defRPr sz="1200"/>
            </a:lvl7pPr>
            <a:lvl8pPr marL="1468003">
              <a:defRPr sz="1200"/>
            </a:lvl8pPr>
            <a:lvl9pPr marL="1468003">
              <a:defRPr sz="12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  <p:grpSp>
        <p:nvGrpSpPr>
          <p:cNvPr id="85" name="Group 84"/>
          <p:cNvGrpSpPr/>
          <p:nvPr userDrawn="1"/>
        </p:nvGrpSpPr>
        <p:grpSpPr>
          <a:xfrm>
            <a:off x="-4419600" y="-5400300"/>
            <a:ext cx="22272507" cy="13214080"/>
            <a:chOff x="-4419600" y="-5400300"/>
            <a:chExt cx="22272507" cy="13214080"/>
          </a:xfrm>
        </p:grpSpPr>
        <p:sp>
          <p:nvSpPr>
            <p:cNvPr id="86" name="Freeform 85"/>
            <p:cNvSpPr/>
            <p:nvPr userDrawn="1"/>
          </p:nvSpPr>
          <p:spPr>
            <a:xfrm>
              <a:off x="-606331" y="-4349151"/>
              <a:ext cx="4998788" cy="5856903"/>
            </a:xfrm>
            <a:custGeom>
              <a:avLst/>
              <a:gdLst>
                <a:gd name="connsiteX0" fmla="*/ 1544762 w 4998788"/>
                <a:gd name="connsiteY0" fmla="*/ 0 h 5856903"/>
                <a:gd name="connsiteX1" fmla="*/ 4998788 w 4998788"/>
                <a:gd name="connsiteY1" fmla="*/ 3454026 h 5856903"/>
                <a:gd name="connsiteX2" fmla="*/ 4210056 w 4998788"/>
                <a:gd name="connsiteY2" fmla="*/ 5651107 h 5856903"/>
                <a:gd name="connsiteX3" fmla="*/ 4074522 w 4998788"/>
                <a:gd name="connsiteY3" fmla="*/ 5800232 h 5856903"/>
                <a:gd name="connsiteX4" fmla="*/ 3980040 w 4998788"/>
                <a:gd name="connsiteY4" fmla="*/ 5817105 h 5856903"/>
                <a:gd name="connsiteX5" fmla="*/ 3454026 w 4998788"/>
                <a:gd name="connsiteY5" fmla="*/ 5856903 h 5856903"/>
                <a:gd name="connsiteX6" fmla="*/ 0 w 4998788"/>
                <a:gd name="connsiteY6" fmla="*/ 2402877 h 5856903"/>
                <a:gd name="connsiteX7" fmla="*/ 788732 w 4998788"/>
                <a:gd name="connsiteY7" fmla="*/ 205796 h 5856903"/>
                <a:gd name="connsiteX8" fmla="*/ 924266 w 4998788"/>
                <a:gd name="connsiteY8" fmla="*/ 56671 h 5856903"/>
                <a:gd name="connsiteX9" fmla="*/ 1018748 w 4998788"/>
                <a:gd name="connsiteY9" fmla="*/ 39798 h 5856903"/>
                <a:gd name="connsiteX10" fmla="*/ 1544762 w 4998788"/>
                <a:gd name="connsiteY10" fmla="*/ 0 h 585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8788" h="5856903">
                  <a:moveTo>
                    <a:pt x="1544762" y="0"/>
                  </a:moveTo>
                  <a:cubicBezTo>
                    <a:pt x="3452368" y="0"/>
                    <a:pt x="4998788" y="1546420"/>
                    <a:pt x="4998788" y="3454026"/>
                  </a:cubicBezTo>
                  <a:cubicBezTo>
                    <a:pt x="4998788" y="4288604"/>
                    <a:pt x="4702794" y="5054048"/>
                    <a:pt x="4210056" y="5651107"/>
                  </a:cubicBezTo>
                  <a:lnTo>
                    <a:pt x="4074522" y="5800232"/>
                  </a:lnTo>
                  <a:lnTo>
                    <a:pt x="3980040" y="5817105"/>
                  </a:lnTo>
                  <a:cubicBezTo>
                    <a:pt x="3808528" y="5843312"/>
                    <a:pt x="3632864" y="5856903"/>
                    <a:pt x="3454026" y="5856903"/>
                  </a:cubicBezTo>
                  <a:cubicBezTo>
                    <a:pt x="1546420" y="5856903"/>
                    <a:pt x="0" y="4310483"/>
                    <a:pt x="0" y="2402877"/>
                  </a:cubicBezTo>
                  <a:cubicBezTo>
                    <a:pt x="0" y="1568300"/>
                    <a:pt x="295994" y="802855"/>
                    <a:pt x="788732" y="205796"/>
                  </a:cubicBezTo>
                  <a:lnTo>
                    <a:pt x="924266" y="56671"/>
                  </a:lnTo>
                  <a:lnTo>
                    <a:pt x="1018748" y="39798"/>
                  </a:lnTo>
                  <a:cubicBezTo>
                    <a:pt x="1190260" y="13592"/>
                    <a:pt x="1365924" y="0"/>
                    <a:pt x="1544762" y="0"/>
                  </a:cubicBezTo>
                  <a:close/>
                </a:path>
              </a:pathLst>
            </a:custGeom>
            <a:solidFill>
              <a:schemeClr val="accent1">
                <a:alpha val="22000"/>
              </a:schemeClr>
            </a:solidFill>
            <a:ln>
              <a:noFill/>
              <a:miter lim="800000"/>
            </a:ln>
            <a:effectLst>
              <a:outerShdw blurRad="50800" dist="50800" dir="5400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87" name="Group 86"/>
            <p:cNvGrpSpPr/>
            <p:nvPr userDrawn="1"/>
          </p:nvGrpSpPr>
          <p:grpSpPr>
            <a:xfrm>
              <a:off x="-4419600" y="-5400300"/>
              <a:ext cx="22272507" cy="13214080"/>
              <a:chOff x="-4419600" y="-5400300"/>
              <a:chExt cx="22272507" cy="13214080"/>
            </a:xfrm>
          </p:grpSpPr>
          <p:sp>
            <p:nvSpPr>
              <p:cNvPr id="88" name="Freeform 87"/>
              <p:cNvSpPr/>
              <p:nvPr userDrawn="1"/>
            </p:nvSpPr>
            <p:spPr>
              <a:xfrm>
                <a:off x="317935" y="-5400300"/>
                <a:ext cx="5983786" cy="6851381"/>
              </a:xfrm>
              <a:custGeom>
                <a:avLst/>
                <a:gdLst>
                  <a:gd name="connsiteX0" fmla="*/ 2529760 w 5983786"/>
                  <a:gd name="connsiteY0" fmla="*/ 0 h 6851381"/>
                  <a:gd name="connsiteX1" fmla="*/ 5983786 w 5983786"/>
                  <a:gd name="connsiteY1" fmla="*/ 3454026 h 6851381"/>
                  <a:gd name="connsiteX2" fmla="*/ 3225867 w 5983786"/>
                  <a:gd name="connsiteY2" fmla="*/ 6837878 h 6851381"/>
                  <a:gd name="connsiteX3" fmla="*/ 3150256 w 5983786"/>
                  <a:gd name="connsiteY3" fmla="*/ 6851381 h 6851381"/>
                  <a:gd name="connsiteX4" fmla="*/ 3285790 w 5983786"/>
                  <a:gd name="connsiteY4" fmla="*/ 6702256 h 6851381"/>
                  <a:gd name="connsiteX5" fmla="*/ 4074522 w 5983786"/>
                  <a:gd name="connsiteY5" fmla="*/ 4505175 h 6851381"/>
                  <a:gd name="connsiteX6" fmla="*/ 620496 w 5983786"/>
                  <a:gd name="connsiteY6" fmla="*/ 1051149 h 6851381"/>
                  <a:gd name="connsiteX7" fmla="*/ 94482 w 5983786"/>
                  <a:gd name="connsiteY7" fmla="*/ 1090947 h 6851381"/>
                  <a:gd name="connsiteX8" fmla="*/ 0 w 5983786"/>
                  <a:gd name="connsiteY8" fmla="*/ 1107820 h 6851381"/>
                  <a:gd name="connsiteX9" fmla="*/ 87395 w 5983786"/>
                  <a:gd name="connsiteY9" fmla="*/ 1011661 h 6851381"/>
                  <a:gd name="connsiteX10" fmla="*/ 252976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529760" y="0"/>
                    </a:moveTo>
                    <a:cubicBezTo>
                      <a:pt x="4437366" y="0"/>
                      <a:pt x="5983786" y="1546420"/>
                      <a:pt x="5983786" y="3454026"/>
                    </a:cubicBezTo>
                    <a:cubicBezTo>
                      <a:pt x="5983786" y="5123181"/>
                      <a:pt x="4799808" y="6515804"/>
                      <a:pt x="3225867" y="6837878"/>
                    </a:cubicBezTo>
                    <a:lnTo>
                      <a:pt x="3150256" y="6851381"/>
                    </a:lnTo>
                    <a:lnTo>
                      <a:pt x="3285790" y="6702256"/>
                    </a:lnTo>
                    <a:cubicBezTo>
                      <a:pt x="3778528" y="6105197"/>
                      <a:pt x="4074522" y="5339753"/>
                      <a:pt x="4074522" y="4505175"/>
                    </a:cubicBezTo>
                    <a:cubicBezTo>
                      <a:pt x="4074522" y="2597569"/>
                      <a:pt x="2528102" y="1051149"/>
                      <a:pt x="620496" y="1051149"/>
                    </a:cubicBezTo>
                    <a:cubicBezTo>
                      <a:pt x="441658" y="1051149"/>
                      <a:pt x="265994" y="1064741"/>
                      <a:pt x="94482" y="1090947"/>
                    </a:cubicBezTo>
                    <a:lnTo>
                      <a:pt x="0" y="1107820"/>
                    </a:lnTo>
                    <a:lnTo>
                      <a:pt x="87395" y="1011661"/>
                    </a:lnTo>
                    <a:cubicBezTo>
                      <a:pt x="712451" y="386605"/>
                      <a:pt x="1575957" y="0"/>
                      <a:pt x="2529760" y="0"/>
                    </a:cubicBez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9" name="Freeform 88"/>
              <p:cNvSpPr/>
              <p:nvPr userDrawn="1"/>
            </p:nvSpPr>
            <p:spPr>
              <a:xfrm>
                <a:off x="-2515595" y="-4292480"/>
                <a:ext cx="5983786" cy="6851381"/>
              </a:xfrm>
              <a:custGeom>
                <a:avLst/>
                <a:gdLst>
                  <a:gd name="connsiteX0" fmla="*/ 2833530 w 5983786"/>
                  <a:gd name="connsiteY0" fmla="*/ 0 h 6851381"/>
                  <a:gd name="connsiteX1" fmla="*/ 2697996 w 5983786"/>
                  <a:gd name="connsiteY1" fmla="*/ 149125 h 6851381"/>
                  <a:gd name="connsiteX2" fmla="*/ 1909264 w 5983786"/>
                  <a:gd name="connsiteY2" fmla="*/ 2346206 h 6851381"/>
                  <a:gd name="connsiteX3" fmla="*/ 5363290 w 5983786"/>
                  <a:gd name="connsiteY3" fmla="*/ 5800232 h 6851381"/>
                  <a:gd name="connsiteX4" fmla="*/ 5889304 w 5983786"/>
                  <a:gd name="connsiteY4" fmla="*/ 5760434 h 6851381"/>
                  <a:gd name="connsiteX5" fmla="*/ 5983786 w 5983786"/>
                  <a:gd name="connsiteY5" fmla="*/ 5743561 h 6851381"/>
                  <a:gd name="connsiteX6" fmla="*/ 5896391 w 5983786"/>
                  <a:gd name="connsiteY6" fmla="*/ 5839720 h 6851381"/>
                  <a:gd name="connsiteX7" fmla="*/ 3454026 w 5983786"/>
                  <a:gd name="connsiteY7" fmla="*/ 6851381 h 6851381"/>
                  <a:gd name="connsiteX8" fmla="*/ 0 w 5983786"/>
                  <a:gd name="connsiteY8" fmla="*/ 3397355 h 6851381"/>
                  <a:gd name="connsiteX9" fmla="*/ 2757919 w 5983786"/>
                  <a:gd name="connsiteY9" fmla="*/ 13503 h 6851381"/>
                  <a:gd name="connsiteX10" fmla="*/ 2833530 w 5983786"/>
                  <a:gd name="connsiteY10" fmla="*/ 0 h 6851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83786" h="6851381">
                    <a:moveTo>
                      <a:pt x="2833530" y="0"/>
                    </a:moveTo>
                    <a:lnTo>
                      <a:pt x="2697996" y="149125"/>
                    </a:lnTo>
                    <a:cubicBezTo>
                      <a:pt x="2205258" y="746184"/>
                      <a:pt x="1909264" y="1511629"/>
                      <a:pt x="1909264" y="2346206"/>
                    </a:cubicBezTo>
                    <a:cubicBezTo>
                      <a:pt x="1909264" y="4253812"/>
                      <a:pt x="3455684" y="5800232"/>
                      <a:pt x="5363290" y="5800232"/>
                    </a:cubicBezTo>
                    <a:cubicBezTo>
                      <a:pt x="5542128" y="5800232"/>
                      <a:pt x="5717792" y="5786641"/>
                      <a:pt x="5889304" y="5760434"/>
                    </a:cubicBezTo>
                    <a:lnTo>
                      <a:pt x="5983786" y="5743561"/>
                    </a:lnTo>
                    <a:lnTo>
                      <a:pt x="5896391" y="5839720"/>
                    </a:lnTo>
                    <a:cubicBezTo>
                      <a:pt x="5271336" y="6464776"/>
                      <a:pt x="4407829" y="6851381"/>
                      <a:pt x="3454026" y="6851381"/>
                    </a:cubicBezTo>
                    <a:cubicBezTo>
                      <a:pt x="1546420" y="6851381"/>
                      <a:pt x="0" y="5304961"/>
                      <a:pt x="0" y="3397355"/>
                    </a:cubicBezTo>
                    <a:cubicBezTo>
                      <a:pt x="0" y="1728200"/>
                      <a:pt x="1183978" y="335578"/>
                      <a:pt x="2757919" y="13503"/>
                    </a:cubicBezTo>
                    <a:lnTo>
                      <a:pt x="2833530" y="0"/>
                    </a:ln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0" name="Oval 89"/>
              <p:cNvSpPr/>
              <p:nvPr userDrawn="1"/>
            </p:nvSpPr>
            <p:spPr>
              <a:xfrm>
                <a:off x="10515600" y="-3454026"/>
                <a:ext cx="6908051" cy="6908051"/>
              </a:xfrm>
              <a:prstGeom prst="ellipse">
                <a:avLst/>
              </a:prstGeom>
              <a:solidFill>
                <a:schemeClr val="accent1">
                  <a:alpha val="22000"/>
                </a:schemeClr>
              </a:solidFill>
              <a:ln>
                <a:noFill/>
                <a:miter lim="800000"/>
              </a:ln>
              <a:effectLst>
                <a:outerShdw blurRad="50800" dist="50800" dir="5400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1" name="Rectangle 90"/>
              <p:cNvSpPr/>
              <p:nvPr userDrawn="1"/>
            </p:nvSpPr>
            <p:spPr>
              <a:xfrm>
                <a:off x="-3733800" y="-5400300"/>
                <a:ext cx="21412200" cy="54003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2" name="Rectangle 91"/>
              <p:cNvSpPr/>
              <p:nvPr userDrawn="1"/>
            </p:nvSpPr>
            <p:spPr>
              <a:xfrm>
                <a:off x="-4419600" y="-5181600"/>
                <a:ext cx="4419600" cy="12725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3" name="Rectangle 92"/>
              <p:cNvSpPr/>
              <p:nvPr userDrawn="1"/>
            </p:nvSpPr>
            <p:spPr>
              <a:xfrm>
                <a:off x="12167442" y="-4800601"/>
                <a:ext cx="5685465" cy="126143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8989" y="1630825"/>
            <a:ext cx="6292667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</p:spPr>
        <p:txBody>
          <a:bodyPr anchor="b">
            <a:noAutofit/>
          </a:bodyPr>
          <a:lstStyle>
            <a:lvl1pPr algn="l">
              <a:defRPr sz="2401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1248" y="1905000"/>
            <a:ext cx="5670757" cy="4038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 baseline="0"/>
            </a:lvl7pPr>
            <a:lvl8pPr>
              <a:defRPr sz="1200" baseline="0"/>
            </a:lvl8pPr>
            <a:lvl9pPr>
              <a:defRPr sz="12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809" y="3429000"/>
            <a:ext cx="2743915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877" y="1630825"/>
            <a:ext cx="6292667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sz="135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</p:spPr>
        <p:txBody>
          <a:bodyPr anchor="b">
            <a:noAutofit/>
          </a:bodyPr>
          <a:lstStyle>
            <a:lvl1pPr algn="l">
              <a:defRPr sz="2401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6292" y="1884311"/>
            <a:ext cx="5670757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8020" y="3411748"/>
            <a:ext cx="2743915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468003">
              <a:defRPr/>
            </a:lvl6pPr>
            <a:lvl7pPr marL="1468003">
              <a:defRPr/>
            </a:lvl7pPr>
            <a:lvl8pPr marL="1468003">
              <a:defRPr/>
            </a:lvl8pPr>
            <a:lvl9pPr marL="1468003">
              <a:defRPr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7045" y="3472593"/>
            <a:ext cx="6492240" cy="64025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4311" y="274643"/>
            <a:ext cx="1371957" cy="5901747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173" y="277817"/>
            <a:ext cx="9146383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8/30/2019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2" y="1905000"/>
            <a:ext cx="9146381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</a:t>
            </a:r>
            <a:r>
              <a:rPr dirty="0" smtClean="0"/>
              <a:t>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7718" y="6400801"/>
            <a:ext cx="1244183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8/30/2019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1" y="6400801"/>
            <a:ext cx="6326247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5894" y="6400801"/>
            <a:ext cx="1143300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4051" kern="1200">
          <a:solidFill>
            <a:schemeClr val="tx1"/>
          </a:solidFill>
          <a:latin typeface="WinTaungyi" pitchFamily="2" charset="0"/>
          <a:ea typeface="+mj-ea"/>
          <a:cs typeface="Times New Roman" panose="02020603050405020304" pitchFamily="18" charset="0"/>
        </a:defRPr>
      </a:lvl1pPr>
    </p:titleStyle>
    <p:bodyStyle>
      <a:lvl1pPr marL="205795" indent="-205795" algn="l" defTabSz="685983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▪"/>
        <a:defRPr sz="3301" kern="1200">
          <a:solidFill>
            <a:schemeClr val="tx1"/>
          </a:solidFill>
          <a:latin typeface="WinResearcher" pitchFamily="2" charset="0"/>
          <a:ea typeface="+mn-ea"/>
          <a:cs typeface="Times New Roman" panose="02020603050405020304" pitchFamily="18" charset="0"/>
        </a:defRPr>
      </a:lvl1pPr>
      <a:lvl2pPr marL="432169" indent="-205795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Consolas" pitchFamily="49" charset="0"/>
        <a:buChar char="–"/>
        <a:defRPr sz="3301" kern="1200">
          <a:solidFill>
            <a:schemeClr val="tx1"/>
          </a:solidFill>
          <a:latin typeface="WinResearcher" pitchFamily="2" charset="0"/>
          <a:ea typeface="+mn-ea"/>
          <a:cs typeface="Times New Roman" panose="02020603050405020304" pitchFamily="18" charset="0"/>
        </a:defRPr>
      </a:lvl2pPr>
      <a:lvl3pPr marL="603665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3301" kern="1200">
          <a:solidFill>
            <a:schemeClr val="tx1"/>
          </a:solidFill>
          <a:latin typeface="WinResearcher" pitchFamily="2" charset="0"/>
          <a:ea typeface="+mn-ea"/>
          <a:cs typeface="Times New Roman" panose="02020603050405020304" pitchFamily="18" charset="0"/>
        </a:defRPr>
      </a:lvl3pPr>
      <a:lvl4pPr marL="775161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Consolas" pitchFamily="49" charset="0"/>
        <a:buChar char="–"/>
        <a:defRPr sz="3301" kern="1200">
          <a:solidFill>
            <a:schemeClr val="tx1"/>
          </a:solidFill>
          <a:latin typeface="WinResearcher" pitchFamily="2" charset="0"/>
          <a:ea typeface="+mn-ea"/>
          <a:cs typeface="Times New Roman" panose="02020603050405020304" pitchFamily="18" charset="0"/>
        </a:defRPr>
      </a:lvl4pPr>
      <a:lvl5pPr marL="946656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3301" kern="1200">
          <a:solidFill>
            <a:schemeClr val="tx1"/>
          </a:solidFill>
          <a:latin typeface="WinResearcher" pitchFamily="2" charset="0"/>
          <a:ea typeface="+mn-ea"/>
          <a:cs typeface="Times New Roman" panose="02020603050405020304" pitchFamily="18" charset="0"/>
        </a:defRPr>
      </a:lvl5pPr>
      <a:lvl6pPr marL="1118152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Consolas" pitchFamily="49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648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144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Consolas" pitchFamily="49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632639" indent="-171496" algn="l" defTabSz="685983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4.jpeg" Type="http://schemas.openxmlformats.org/officeDocument/2006/relationships/image"/><Relationship Id="rId1" Target="../slideLayouts/slideLayout5.xml" Type="http://schemas.openxmlformats.org/officeDocument/2006/relationships/slideLayout"/><Relationship Id="rId4" Target="../media/hdphoto2.wdp" Type="http://schemas.microsoft.com/office/2007/relationships/hdphoto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<Relationships xmlns="http://schemas.openxmlformats.org/package/2006/relationships"><Relationship Id="rId3" Target="../media/hdphoto3.wdp" Type="http://schemas.microsoft.com/office/2007/relationships/hdphoto"/><Relationship Id="rId2" Target="../media/image6.jpeg" Type="http://schemas.openxmlformats.org/officeDocument/2006/relationships/image"/><Relationship Id="rId1" Target="../slideLayouts/slideLayout5.xml" Type="http://schemas.openxmlformats.org/officeDocument/2006/relationships/slideLayout"/><Relationship Id="rId6" Target="../media/image8.jpeg" Type="http://schemas.openxmlformats.org/officeDocument/2006/relationships/image"/><Relationship Id="rId5" Target="../media/hdphoto4.wdp" Type="http://schemas.microsoft.com/office/2007/relationships/hdphoto"/><Relationship Id="rId4" Target="../media/image7.jpeg" Type="http://schemas.openxmlformats.org/officeDocument/2006/relationships/image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789012"/>
            <a:ext cx="5543531" cy="3646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7" name="TextBox 16"/>
          <p:cNvSpPr txBox="1"/>
          <p:nvPr/>
        </p:nvSpPr>
        <p:spPr>
          <a:xfrm>
            <a:off x="775651" y="1594431"/>
            <a:ext cx="68367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dirty="0" smtClean="0">
                <a:solidFill>
                  <a:srgbClr val="FFC000"/>
                </a:solidFill>
              </a:rPr>
              <a:t>ATRC</a:t>
            </a:r>
            <a:endParaRPr lang="en-SG" sz="16000" b="1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44756" y="3979801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&amp; Resource Center </a:t>
            </a:r>
            <a:endParaRPr lang="en-SG" sz="4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3508304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Anglican Training 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800600" y="5283388"/>
            <a:ext cx="6360965" cy="818797"/>
            <a:chOff x="5181599" y="5345257"/>
            <a:chExt cx="5979965" cy="756928"/>
          </a:xfrm>
        </p:grpSpPr>
        <p:sp>
          <p:nvSpPr>
            <p:cNvPr id="34" name="TextBox 33"/>
            <p:cNvSpPr txBox="1"/>
            <p:nvPr/>
          </p:nvSpPr>
          <p:spPr>
            <a:xfrm>
              <a:off x="5181599" y="5345257"/>
              <a:ext cx="5979965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400" dirty="0" smtClean="0"/>
                <a:t>HOLY CROSS THEOLOGICAL COLLEGE </a:t>
              </a:r>
              <a:endParaRPr lang="en-SG" sz="24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181599" y="5677453"/>
              <a:ext cx="5979965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400" dirty="0" smtClean="0"/>
                <a:t>Church of the province of Myanmar</a:t>
              </a:r>
              <a:endParaRPr lang="en-SG" sz="2400" dirty="0"/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86786" l="27381" r="638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359" y="5032306"/>
            <a:ext cx="1935441" cy="129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00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2" y="381000"/>
            <a:ext cx="9146380" cy="1020762"/>
          </a:xfrm>
        </p:spPr>
        <p:txBody>
          <a:bodyPr>
            <a:normAutofit/>
          </a:bodyPr>
          <a:lstStyle/>
          <a:p>
            <a:pPr algn="ctr"/>
            <a:r>
              <a:rPr lang="en-SG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BACKGROUND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133600"/>
            <a:ext cx="9146381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</a:rPr>
              <a:t>1883: Originated as a school of catechist at St. Michael and all Angels, </a:t>
            </a:r>
            <a:r>
              <a:rPr lang="en-US" sz="3200" dirty="0" err="1" smtClean="0">
                <a:latin typeface="Times New Roman" panose="02020603050405020304" pitchFamily="18" charset="0"/>
              </a:rPr>
              <a:t>Kyimyindine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1934: laid foundation of Holy </a:t>
            </a:r>
            <a:r>
              <a:rPr lang="en-US" sz="3200" dirty="0">
                <a:latin typeface="Times New Roman" panose="02020603050405020304" pitchFamily="18" charset="0"/>
              </a:rPr>
              <a:t>Cross Theological College (HCTC):</a:t>
            </a:r>
            <a:endParaRPr lang="en-US" sz="3200" dirty="0" smtClean="0">
              <a:latin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</a:rPr>
              <a:t>1935: HCTC for ordinal training.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1993: Became accredited school of the Association for Theological Education in South-East-Asia (ATESEA) and started conferring  </a:t>
            </a:r>
            <a:r>
              <a:rPr lang="en-US" sz="3200" dirty="0" err="1" smtClean="0">
                <a:latin typeface="Times New Roman" panose="02020603050405020304" pitchFamily="18" charset="0"/>
              </a:rPr>
              <a:t>B.Th</a:t>
            </a:r>
            <a:r>
              <a:rPr lang="en-US" sz="3200" dirty="0" smtClean="0">
                <a:latin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</a:rPr>
              <a:t>(Bachelor of </a:t>
            </a:r>
            <a:r>
              <a:rPr lang="en-US" sz="3200" dirty="0" smtClean="0">
                <a:latin typeface="Times New Roman" panose="02020603050405020304" pitchFamily="18" charset="0"/>
              </a:rPr>
              <a:t>Theology) 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2012: Master of Ministry program was launched</a:t>
            </a:r>
            <a:endParaRPr lang="en-US" sz="3200" dirty="0" smtClean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74093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685800"/>
            <a:ext cx="9146380" cy="10207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SCHOOL’S </a:t>
            </a:r>
            <a:r>
              <a:rPr lang="en-US" sz="4800" dirty="0" smtClean="0">
                <a:latin typeface="Times New Roman" panose="02020603050405020304" pitchFamily="18" charset="0"/>
              </a:rPr>
              <a:t>MOTTO</a:t>
            </a:r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&amp; </a:t>
            </a:r>
            <a:r>
              <a:rPr lang="en-US" sz="4800" dirty="0" smtClean="0">
                <a:latin typeface="Times New Roman" panose="02020603050405020304" pitchFamily="18" charset="0"/>
              </a:rPr>
              <a:t>FOUNDATION STONE</a:t>
            </a:r>
            <a:endParaRPr lang="en-SG" sz="4800" dirty="0">
              <a:latin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4" r="29249"/>
          <a:stretch/>
        </p:blipFill>
        <p:spPr>
          <a:xfrm>
            <a:off x="1523999" y="2606160"/>
            <a:ext cx="4114801" cy="3413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37" t="3571" r="25328" b="7143"/>
          <a:stretch/>
        </p:blipFill>
        <p:spPr>
          <a:xfrm>
            <a:off x="6248400" y="2639960"/>
            <a:ext cx="4191000" cy="3379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3778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2" y="381000"/>
            <a:ext cx="9146380" cy="1020762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SIGNIFICANCE OF </a:t>
            </a:r>
            <a:r>
              <a:rPr lang="en-US" sz="4800" dirty="0" smtClean="0">
                <a:latin typeface="Times New Roman" panose="02020603050405020304" pitchFamily="18" charset="0"/>
              </a:rPr>
              <a:t>HCTC</a:t>
            </a:r>
            <a:endParaRPr lang="en-SG" sz="4800" dirty="0"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905000"/>
            <a:ext cx="9372600" cy="4419600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</a:rPr>
              <a:t>Fully belong to and run by the CPM</a:t>
            </a:r>
          </a:p>
          <a:p>
            <a:r>
              <a:rPr lang="en-US" sz="3000" dirty="0" smtClean="0">
                <a:latin typeface="Times New Roman" panose="02020603050405020304" pitchFamily="18" charset="0"/>
              </a:rPr>
              <a:t>The school where most of Myanmar Anglican priests have been trained, equipped, and educated</a:t>
            </a:r>
          </a:p>
          <a:p>
            <a:r>
              <a:rPr lang="en-US" sz="3000" dirty="0" smtClean="0">
                <a:latin typeface="Times New Roman" panose="02020603050405020304" pitchFamily="18" charset="0"/>
              </a:rPr>
              <a:t>Anglican oriented curriculum; center for Anglican studies and communion affairs</a:t>
            </a:r>
          </a:p>
          <a:p>
            <a:r>
              <a:rPr lang="en-US" sz="3000" dirty="0" smtClean="0">
                <a:latin typeface="Times New Roman" panose="02020603050405020304" pitchFamily="18" charset="0"/>
              </a:rPr>
              <a:t>Very important because it is the Power/knowledge source for Orthodox Christian faith and order in Myanmar</a:t>
            </a:r>
          </a:p>
          <a:p>
            <a:r>
              <a:rPr lang="en-US" sz="3000" dirty="0" smtClean="0">
                <a:latin typeface="Times New Roman" panose="02020603050405020304" pitchFamily="18" charset="0"/>
              </a:rPr>
              <a:t>Up to 300 Anglican ministers have been successfully trained</a:t>
            </a:r>
          </a:p>
          <a:p>
            <a:endParaRPr lang="en-US" sz="3000" dirty="0" smtClean="0"/>
          </a:p>
          <a:p>
            <a:endParaRPr lang="en-US" sz="3000" dirty="0"/>
          </a:p>
          <a:p>
            <a:endParaRPr lang="en-SG" sz="3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30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11201400" cy="12493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CURRENT STUDENTS LIST, </a:t>
            </a:r>
            <a:b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</a:rPr>
              <a:t>2019-20 ACADEMIC YEAR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6558006"/>
              </p:ext>
            </p:extLst>
          </p:nvPr>
        </p:nvGraphicFramePr>
        <p:xfrm>
          <a:off x="914400" y="1905000"/>
          <a:ext cx="10581866" cy="4191477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361666"/>
                <a:gridCol w="1152935"/>
                <a:gridCol w="1133065"/>
                <a:gridCol w="1076736"/>
                <a:gridCol w="828264"/>
                <a:gridCol w="1066800"/>
                <a:gridCol w="990600"/>
                <a:gridCol w="914400"/>
                <a:gridCol w="1066800"/>
                <a:gridCol w="990600"/>
              </a:tblGrid>
              <a:tr h="762000"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Myitkyina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Mandalay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Taungoo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Sittwe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Pathein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Hpa</a:t>
                      </a:r>
                      <a:r>
                        <a:rPr lang="en-US" sz="1600" dirty="0" smtClean="0"/>
                        <a:t>-an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Pyay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Yangon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Total</a:t>
                      </a:r>
                      <a:endParaRPr lang="en-SG" sz="16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First</a:t>
                      </a:r>
                      <a:r>
                        <a:rPr lang="en-US" sz="2000" baseline="0" dirty="0" smtClean="0"/>
                        <a:t> Year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</a:t>
                      </a:r>
                      <a:endParaRPr lang="en-SG" sz="2400" dirty="0"/>
                    </a:p>
                  </a:txBody>
                  <a:tcPr/>
                </a:tc>
              </a:tr>
              <a:tr h="5792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Second year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SG" sz="2400" dirty="0"/>
                    </a:p>
                  </a:txBody>
                  <a:tcPr/>
                </a:tc>
              </a:tr>
              <a:tr h="5792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Third year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</a:t>
                      </a:r>
                      <a:endParaRPr lang="en-SG" sz="2400" dirty="0"/>
                    </a:p>
                  </a:txBody>
                  <a:tcPr/>
                </a:tc>
              </a:tr>
              <a:tr h="5792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Final year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SG" sz="2400" dirty="0"/>
                    </a:p>
                  </a:txBody>
                  <a:tcPr/>
                </a:tc>
              </a:tr>
              <a:tr h="5792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Special 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</a:tr>
              <a:tr h="38499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18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42</a:t>
                      </a:r>
                      <a:endParaRPr lang="en-SG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768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3392" y="533400"/>
            <a:ext cx="8305801" cy="1096962"/>
          </a:xfrm>
        </p:spPr>
        <p:txBody>
          <a:bodyPr>
            <a:noAutofit/>
          </a:bodyPr>
          <a:lstStyle/>
          <a:p>
            <a:r>
              <a:rPr lang="en-SG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PROGRAMS OFFERED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2286000"/>
            <a:ext cx="7316393" cy="38862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Times New Roman" panose="02020603050405020304" pitchFamily="18" charset="0"/>
              </a:rPr>
              <a:t>B.Th</a:t>
            </a:r>
            <a:endParaRPr lang="en-US" sz="3200" dirty="0">
              <a:latin typeface="Win Researcher" panose="02000608020000020004" pitchFamily="2" charset="0"/>
            </a:endParaRPr>
          </a:p>
          <a:p>
            <a:r>
              <a:rPr lang="en-US" sz="3200" dirty="0" err="1" smtClean="0">
                <a:latin typeface="Times New Roman" panose="02020603050405020304" pitchFamily="18" charset="0"/>
              </a:rPr>
              <a:t>M.Min</a:t>
            </a:r>
            <a:endParaRPr lang="en-US" sz="3200" dirty="0">
              <a:latin typeface="Win Researcher" panose="02000608020000020004" pitchFamily="2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</a:rPr>
              <a:t>Refresher </a:t>
            </a:r>
            <a:r>
              <a:rPr lang="en-US" sz="3200" dirty="0">
                <a:latin typeface="Times New Roman" panose="02020603050405020304" pitchFamily="18" charset="0"/>
              </a:rPr>
              <a:t>course</a:t>
            </a:r>
            <a:endParaRPr lang="en-US" sz="3200" dirty="0">
              <a:latin typeface="Win Researcher" panose="02000608020000020004" pitchFamily="2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</a:rPr>
              <a:t>One Year Special </a:t>
            </a:r>
            <a:r>
              <a:rPr lang="en-US" sz="3200" dirty="0">
                <a:latin typeface="Times New Roman" panose="02020603050405020304" pitchFamily="18" charset="0"/>
              </a:rPr>
              <a:t>course</a:t>
            </a:r>
            <a:endParaRPr lang="en-US" sz="3200" dirty="0">
              <a:latin typeface="Win Researcher" panose="02000608020000020004" pitchFamily="2" charset="0"/>
            </a:endParaRPr>
          </a:p>
          <a:p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3925739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004" y="247401"/>
            <a:ext cx="5944789" cy="12493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CLASS ROOMS CURRENTLY IN USE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35" b="3243"/>
          <a:stretch/>
        </p:blipFill>
        <p:spPr>
          <a:xfrm>
            <a:off x="628541" y="1806924"/>
            <a:ext cx="6391328" cy="3679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194" r="23265"/>
          <a:stretch/>
        </p:blipFill>
        <p:spPr>
          <a:xfrm>
            <a:off x="7239000" y="1820370"/>
            <a:ext cx="4348776" cy="2446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r="12568"/>
          <a:stretch/>
        </p:blipFill>
        <p:spPr>
          <a:xfrm rot="810181">
            <a:off x="5859021" y="3551464"/>
            <a:ext cx="4540664" cy="2596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8480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609600"/>
            <a:ext cx="9146380" cy="10207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CHALLENGES AND DIFFICULTIES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752600"/>
            <a:ext cx="10058399" cy="4572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</a:rPr>
              <a:t>insufficiency of class rooms (only 2 class rooms in the main building) </a:t>
            </a:r>
            <a:endParaRPr lang="en-US" sz="2800" dirty="0"/>
          </a:p>
          <a:p>
            <a:r>
              <a:rPr lang="en-US" sz="2800" dirty="0" smtClean="0">
                <a:latin typeface="Times New Roman" panose="02020603050405020304" pitchFamily="18" charset="0"/>
              </a:rPr>
              <a:t>Cannot offer </a:t>
            </a:r>
            <a:r>
              <a:rPr lang="en-US" sz="2800" dirty="0" err="1" smtClean="0">
                <a:latin typeface="Times New Roman" panose="02020603050405020304" pitchFamily="18" charset="0"/>
              </a:rPr>
              <a:t>B.Th</a:t>
            </a:r>
            <a:r>
              <a:rPr lang="en-US" sz="2800" dirty="0" smtClean="0">
                <a:latin typeface="Times New Roman" panose="02020603050405020304" pitchFamily="18" charset="0"/>
              </a:rPr>
              <a:t> and </a:t>
            </a:r>
            <a:r>
              <a:rPr lang="en-US" sz="2800" dirty="0" err="1" smtClean="0">
                <a:latin typeface="Times New Roman" panose="02020603050405020304" pitchFamily="18" charset="0"/>
              </a:rPr>
              <a:t>M.Min</a:t>
            </a:r>
            <a:r>
              <a:rPr lang="en-US" sz="2800" dirty="0" smtClean="0">
                <a:latin typeface="Times New Roman" panose="02020603050405020304" pitchFamily="18" charset="0"/>
              </a:rPr>
              <a:t> simultaneously due to the lack of lecture room</a:t>
            </a:r>
          </a:p>
          <a:p>
            <a:r>
              <a:rPr lang="en-US" sz="2800" dirty="0" smtClean="0">
                <a:latin typeface="Times New Roman" panose="02020603050405020304" pitchFamily="18" charset="0"/>
              </a:rPr>
              <a:t>No graduation hall</a:t>
            </a:r>
          </a:p>
          <a:p>
            <a:r>
              <a:rPr lang="en-US" sz="2800" dirty="0" smtClean="0">
                <a:latin typeface="Times New Roman" panose="02020603050405020304" pitchFamily="18" charset="0"/>
              </a:rPr>
              <a:t>Hostel for students</a:t>
            </a:r>
          </a:p>
          <a:p>
            <a:r>
              <a:rPr lang="en-US" sz="2800" dirty="0" smtClean="0">
                <a:latin typeface="Times New Roman" panose="02020603050405020304" pitchFamily="18" charset="0"/>
              </a:rPr>
              <a:t>To upgrade the library and its facilities</a:t>
            </a:r>
          </a:p>
          <a:p>
            <a:r>
              <a:rPr lang="en-US" sz="2800" dirty="0" smtClean="0">
                <a:latin typeface="Times New Roman" panose="02020603050405020304" pitchFamily="18" charset="0"/>
              </a:rPr>
              <a:t>Need a space to run courses for lay and young people</a:t>
            </a:r>
          </a:p>
          <a:p>
            <a:r>
              <a:rPr lang="en-US" sz="2800" dirty="0" smtClean="0">
                <a:latin typeface="Times New Roman" panose="02020603050405020304" pitchFamily="18" charset="0"/>
              </a:rPr>
              <a:t>Modernized lecture rooms, offices for faculty, seminar and meeting rooms, apartment for international visiting professor</a:t>
            </a:r>
            <a:r>
              <a:rPr lang="en-US" sz="2800" dirty="0" smtClean="0"/>
              <a:t> </a:t>
            </a:r>
          </a:p>
          <a:p>
            <a:endParaRPr lang="en-US" sz="2800" dirty="0"/>
          </a:p>
          <a:p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1575688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NEW BUILDING (ATRC)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495800" y="1746738"/>
            <a:ext cx="3810000" cy="762000"/>
          </a:xfrm>
        </p:spPr>
        <p:txBody>
          <a:bodyPr>
            <a:normAutofit fontScale="92500"/>
          </a:bodyPr>
          <a:lstStyle/>
          <a:p>
            <a:r>
              <a:rPr lang="en-US" sz="3500" dirty="0" smtClean="0">
                <a:latin typeface="Times New Roman" panose="02020603050405020304" pitchFamily="18" charset="0"/>
              </a:rPr>
              <a:t>28724.5 square feet</a:t>
            </a:r>
            <a:endParaRPr lang="en-US" sz="3500" dirty="0" smtClean="0"/>
          </a:p>
          <a:p>
            <a:pPr marL="0" indent="0">
              <a:buNone/>
            </a:pPr>
            <a:endParaRPr lang="en-SG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" r="4286"/>
          <a:stretch/>
        </p:blipFill>
        <p:spPr>
          <a:xfrm>
            <a:off x="2209800" y="2514600"/>
            <a:ext cx="7543800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2289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32180"/>
            <a:ext cx="9146380" cy="1020762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FLOOR PLAN AND ROOMS</a:t>
            </a:r>
            <a:endParaRPr lang="en-US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41" y="2057400"/>
            <a:ext cx="10896600" cy="4191000"/>
          </a:xfrm>
        </p:spPr>
        <p:txBody>
          <a:bodyPr>
            <a:noAutofit/>
          </a:bodyPr>
          <a:lstStyle/>
          <a:p>
            <a:r>
              <a:rPr lang="en-US" sz="3100" dirty="0" smtClean="0">
                <a:latin typeface="Times New Roman" panose="02020603050405020304" pitchFamily="18" charset="0"/>
              </a:rPr>
              <a:t>Ground Floor…..8 rooms (</a:t>
            </a:r>
            <a:r>
              <a:rPr lang="en-US" sz="3100" dirty="0" err="1" smtClean="0">
                <a:latin typeface="Times New Roman" panose="02020603050405020304" pitchFamily="18" charset="0"/>
              </a:rPr>
              <a:t>palor</a:t>
            </a:r>
            <a:r>
              <a:rPr lang="en-US" sz="3100" dirty="0" smtClean="0">
                <a:latin typeface="Times New Roman" panose="02020603050405020304" pitchFamily="18" charset="0"/>
              </a:rPr>
              <a:t>, lecture rooms, small chapel)</a:t>
            </a:r>
          </a:p>
          <a:p>
            <a:r>
              <a:rPr lang="en-US" sz="3100" dirty="0" smtClean="0">
                <a:latin typeface="Times New Roman" panose="02020603050405020304" pitchFamily="18" charset="0"/>
              </a:rPr>
              <a:t>1</a:t>
            </a:r>
            <a:r>
              <a:rPr lang="en-US" sz="3100" baseline="30000" dirty="0" smtClean="0">
                <a:latin typeface="Times New Roman" panose="02020603050405020304" pitchFamily="18" charset="0"/>
              </a:rPr>
              <a:t>st</a:t>
            </a:r>
            <a:r>
              <a:rPr lang="en-US" sz="3100" dirty="0" smtClean="0">
                <a:latin typeface="Times New Roman" panose="02020603050405020304" pitchFamily="18" charset="0"/>
              </a:rPr>
              <a:t> floor…..8 rooms (lecture rooms)</a:t>
            </a:r>
          </a:p>
          <a:p>
            <a:r>
              <a:rPr lang="en-US" sz="3100" dirty="0" smtClean="0">
                <a:latin typeface="Times New Roman" panose="02020603050405020304" pitchFamily="18" charset="0"/>
              </a:rPr>
              <a:t>2</a:t>
            </a:r>
            <a:r>
              <a:rPr lang="en-US" sz="3100" baseline="30000" dirty="0" smtClean="0">
                <a:latin typeface="Times New Roman" panose="02020603050405020304" pitchFamily="18" charset="0"/>
              </a:rPr>
              <a:t>nd</a:t>
            </a:r>
            <a:r>
              <a:rPr lang="en-US" sz="3100" dirty="0" smtClean="0">
                <a:latin typeface="Times New Roman" panose="02020603050405020304" pitchFamily="18" charset="0"/>
              </a:rPr>
              <a:t> floor….8 rooms (faculty offices, seminar room, meeting room)</a:t>
            </a:r>
          </a:p>
          <a:p>
            <a:r>
              <a:rPr lang="en-US" sz="3100" dirty="0" smtClean="0">
                <a:latin typeface="Times New Roman" panose="02020603050405020304" pitchFamily="18" charset="0"/>
              </a:rPr>
              <a:t>3</a:t>
            </a:r>
            <a:r>
              <a:rPr lang="en-US" sz="3100" baseline="30000" dirty="0" smtClean="0">
                <a:latin typeface="Times New Roman" panose="02020603050405020304" pitchFamily="18" charset="0"/>
              </a:rPr>
              <a:t>rd</a:t>
            </a:r>
            <a:r>
              <a:rPr lang="en-US" sz="3100" dirty="0" smtClean="0">
                <a:latin typeface="Times New Roman" panose="02020603050405020304" pitchFamily="18" charset="0"/>
              </a:rPr>
              <a:t> floor…..Library</a:t>
            </a:r>
          </a:p>
          <a:p>
            <a:r>
              <a:rPr lang="en-US" sz="3100" dirty="0" smtClean="0">
                <a:latin typeface="Times New Roman" panose="02020603050405020304" pitchFamily="18" charset="0"/>
              </a:rPr>
              <a:t>Top-floor….Multi-purpose hall</a:t>
            </a:r>
            <a:endParaRPr lang="en-US" sz="31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407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06" y="1219200"/>
            <a:ext cx="9727894" cy="10668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WHAT HAVE BEEN DONE UP TO NOW FOR BUILDING ATRC</a:t>
            </a:r>
            <a:r>
              <a:rPr lang="en-US" sz="4800" dirty="0" smtClean="0">
                <a:solidFill>
                  <a:srgbClr val="FFC000"/>
                </a:solidFill>
              </a:rPr>
              <a:t> </a:t>
            </a:r>
            <a:endParaRPr lang="en-SG" sz="4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9706" y="2559424"/>
            <a:ext cx="9146381" cy="353657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</a:rPr>
              <a:t>Paid to contractor 250 lakhs </a:t>
            </a:r>
            <a:r>
              <a:rPr lang="en-US" dirty="0">
                <a:latin typeface="Times New Roman" panose="02020603050405020304" pitchFamily="18" charset="0"/>
              </a:rPr>
              <a:t>For building permit fees and application processing </a:t>
            </a:r>
            <a:r>
              <a:rPr lang="en-US" dirty="0" smtClean="0">
                <a:latin typeface="Times New Roman" panose="02020603050405020304" pitchFamily="18" charset="0"/>
              </a:rPr>
              <a:t>fees</a:t>
            </a:r>
            <a:endParaRPr lang="en-US" dirty="0"/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</a:rPr>
              <a:t>Paid to contractor kyats 870 (10% of total expense) as a mark of entrusting the building project</a:t>
            </a:r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</a:rPr>
              <a:t>Ground-breaking ceremony will be held on September, 11, 2019. </a:t>
            </a:r>
          </a:p>
        </p:txBody>
      </p:sp>
    </p:spTree>
    <p:extLst>
      <p:ext uri="{BB962C8B-B14F-4D97-AF65-F5344CB8AC3E}">
        <p14:creationId xmlns:p14="http://schemas.microsoft.com/office/powerpoint/2010/main" val="834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221391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PREPARING FOR GROUNDBREAKING</a:t>
            </a:r>
            <a:endParaRPr lang="en-SG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76173"/>
            <a:ext cx="5055394" cy="379154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6" r="7301" b="3428"/>
          <a:stretch/>
        </p:blipFill>
        <p:spPr>
          <a:xfrm>
            <a:off x="6019800" y="2358245"/>
            <a:ext cx="5410200" cy="380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9300" y="685800"/>
            <a:ext cx="8839200" cy="8382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HOW YOU CAN CONTRIBUTE?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667000"/>
            <a:ext cx="10591800" cy="17526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</a:rPr>
              <a:t>There are various ways to donate.</a:t>
            </a:r>
          </a:p>
          <a:p>
            <a:r>
              <a:rPr lang="en-US" sz="4000" dirty="0" smtClean="0">
                <a:latin typeface="Times New Roman" panose="02020603050405020304" pitchFamily="18" charset="0"/>
              </a:rPr>
              <a:t>You can donate expense for a room and it will be named after the donor</a:t>
            </a:r>
          </a:p>
          <a:p>
            <a:r>
              <a:rPr lang="en-US" sz="4000" dirty="0" smtClean="0">
                <a:latin typeface="Times New Roman" panose="02020603050405020304" pitchFamily="18" charset="0"/>
              </a:rPr>
              <a:t>You can give for elevator, generator, </a:t>
            </a:r>
            <a:r>
              <a:rPr lang="en-US" sz="4000" dirty="0" err="1" smtClean="0">
                <a:latin typeface="Times New Roman" panose="02020603050405020304" pitchFamily="18" charset="0"/>
              </a:rPr>
              <a:t>transformar</a:t>
            </a:r>
            <a:r>
              <a:rPr lang="en-US" sz="4000" dirty="0" smtClean="0">
                <a:latin typeface="Times New Roman" panose="02020603050405020304" pitchFamily="18" charset="0"/>
              </a:rPr>
              <a:t>, furniture, teaching aids, generator, lift, etc.,</a:t>
            </a:r>
            <a:endParaRPr lang="en-US" sz="40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4032373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130" y="2057400"/>
            <a:ext cx="9146380" cy="1020762"/>
          </a:xfrm>
        </p:spPr>
        <p:txBody>
          <a:bodyPr>
            <a:normAutofit/>
          </a:bodyPr>
          <a:lstStyle/>
          <a:p>
            <a:r>
              <a:rPr lang="en-SG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TOTAL EXPENSE</a:t>
            </a:r>
            <a:endParaRPr lang="en-SG" sz="48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3276600"/>
            <a:ext cx="7055224" cy="3962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</a:rPr>
              <a:t>Total expense for building only: kyats 8700 lakhs (USD 680000)</a:t>
            </a:r>
            <a:endParaRPr lang="en-US" dirty="0" smtClean="0"/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60145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447800"/>
            <a:ext cx="105918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ESTIMATED TIME </a:t>
            </a:r>
            <a:b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</a:br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TO START AND FINISH</a:t>
            </a:r>
            <a:endParaRPr lang="en-SG" sz="4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0"/>
            <a:ext cx="7392592" cy="28956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</a:rPr>
              <a:t>Building begins:    Oct/Nov 2019</a:t>
            </a:r>
          </a:p>
          <a:p>
            <a:r>
              <a:rPr lang="en-US" dirty="0" smtClean="0">
                <a:latin typeface="Times New Roman" panose="02020603050405020304" pitchFamily="18" charset="0"/>
              </a:rPr>
              <a:t>Duration		: 	1.5 – 2 years</a:t>
            </a:r>
          </a:p>
          <a:p>
            <a:r>
              <a:rPr lang="en-US" dirty="0" smtClean="0">
                <a:latin typeface="Times New Roman" panose="02020603050405020304" pitchFamily="18" charset="0"/>
              </a:rPr>
              <a:t>Finishes		: 	Oct 2021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91985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310" y="685800"/>
            <a:ext cx="9146380" cy="1020762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DEAL OVER PAYMENT TO CONTRACTOR</a:t>
            </a:r>
            <a:endParaRPr lang="en-SG" sz="4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9829800" cy="47244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</a:rPr>
              <a:t>When the…..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Contract is made for the whole project	: 	10%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Foundation begins						:	20%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Foundation is finished					: 	5%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1</a:t>
            </a:r>
            <a:r>
              <a:rPr lang="en-US" sz="3200" baseline="30000" dirty="0" smtClean="0">
                <a:latin typeface="Times New Roman" panose="02020603050405020304" pitchFamily="18" charset="0"/>
              </a:rPr>
              <a:t>st</a:t>
            </a:r>
            <a:r>
              <a:rPr lang="en-US" sz="3200" dirty="0" smtClean="0">
                <a:latin typeface="Times New Roman" panose="02020603050405020304" pitchFamily="18" charset="0"/>
              </a:rPr>
              <a:t> floor slat is done						:	10%</a:t>
            </a:r>
            <a:r>
              <a:rPr lang="en-US" sz="3200" dirty="0" smtClean="0"/>
              <a:t> 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2nd </a:t>
            </a:r>
            <a:r>
              <a:rPr lang="en-US" sz="3200" dirty="0">
                <a:latin typeface="Times New Roman" panose="02020603050405020304" pitchFamily="18" charset="0"/>
              </a:rPr>
              <a:t>floor slat is </a:t>
            </a:r>
            <a:r>
              <a:rPr lang="en-US" sz="3200" dirty="0" smtClean="0">
                <a:latin typeface="Times New Roman" panose="02020603050405020304" pitchFamily="18" charset="0"/>
              </a:rPr>
              <a:t>done					: </a:t>
            </a:r>
            <a:r>
              <a:rPr lang="en-US" sz="3200" dirty="0">
                <a:latin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</a:rPr>
              <a:t>10</a:t>
            </a:r>
            <a:r>
              <a:rPr lang="en-US" sz="3200" dirty="0">
                <a:latin typeface="Times New Roman" panose="02020603050405020304" pitchFamily="18" charset="0"/>
              </a:rPr>
              <a:t>%</a:t>
            </a:r>
            <a:r>
              <a:rPr lang="en-US" sz="3200" dirty="0"/>
              <a:t> </a:t>
            </a:r>
            <a:endParaRPr lang="en-US" sz="3200" dirty="0" smtClean="0"/>
          </a:p>
          <a:p>
            <a:r>
              <a:rPr lang="en-US" sz="3200" dirty="0" smtClean="0">
                <a:latin typeface="Times New Roman" panose="02020603050405020304" pitchFamily="18" charset="0"/>
              </a:rPr>
              <a:t>3</a:t>
            </a:r>
            <a:r>
              <a:rPr lang="en-US" sz="3200" baseline="30000" dirty="0" smtClean="0">
                <a:latin typeface="Times New Roman" panose="02020603050405020304" pitchFamily="18" charset="0"/>
              </a:rPr>
              <a:t>rd</a:t>
            </a:r>
            <a:r>
              <a:rPr lang="en-US" sz="3200" dirty="0" smtClean="0">
                <a:latin typeface="Times New Roman" panose="02020603050405020304" pitchFamily="18" charset="0"/>
              </a:rPr>
              <a:t>  </a:t>
            </a:r>
            <a:r>
              <a:rPr lang="en-US" sz="3200" dirty="0">
                <a:latin typeface="Times New Roman" panose="02020603050405020304" pitchFamily="18" charset="0"/>
              </a:rPr>
              <a:t>floor slat is </a:t>
            </a:r>
            <a:r>
              <a:rPr lang="en-US" sz="3200" dirty="0" smtClean="0">
                <a:latin typeface="Times New Roman" panose="02020603050405020304" pitchFamily="18" charset="0"/>
              </a:rPr>
              <a:t>done					: </a:t>
            </a:r>
            <a:r>
              <a:rPr lang="en-US" sz="3200" dirty="0">
                <a:latin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</a:rPr>
              <a:t>10</a:t>
            </a:r>
            <a:r>
              <a:rPr lang="en-US" sz="3200" dirty="0">
                <a:latin typeface="Times New Roman" panose="02020603050405020304" pitchFamily="18" charset="0"/>
              </a:rPr>
              <a:t>%</a:t>
            </a:r>
            <a:r>
              <a:rPr lang="en-US" sz="3200" dirty="0"/>
              <a:t> 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Top </a:t>
            </a:r>
            <a:r>
              <a:rPr lang="en-US" sz="3200" dirty="0">
                <a:latin typeface="Times New Roman" panose="02020603050405020304" pitchFamily="18" charset="0"/>
              </a:rPr>
              <a:t>floor slat is </a:t>
            </a:r>
            <a:r>
              <a:rPr lang="en-US" sz="3200" dirty="0" smtClean="0">
                <a:latin typeface="Times New Roman" panose="02020603050405020304" pitchFamily="18" charset="0"/>
              </a:rPr>
              <a:t>done					: </a:t>
            </a:r>
            <a:r>
              <a:rPr lang="en-US" sz="3200" dirty="0">
                <a:latin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</a:rPr>
              <a:t>10</a:t>
            </a:r>
            <a:r>
              <a:rPr lang="en-US" sz="3200" dirty="0">
                <a:latin typeface="Times New Roman" panose="02020603050405020304" pitchFamily="18" charset="0"/>
              </a:rPr>
              <a:t>%</a:t>
            </a:r>
            <a:r>
              <a:rPr lang="en-US" sz="3200" dirty="0"/>
              <a:t> </a:t>
            </a:r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					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2317497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981200"/>
            <a:ext cx="8611793" cy="4191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</a:rPr>
              <a:t>Open-shed roofing is finished			: </a:t>
            </a:r>
            <a:r>
              <a:rPr lang="en-US" dirty="0" smtClean="0"/>
              <a:t> 	</a:t>
            </a:r>
            <a:r>
              <a:rPr lang="en-US" dirty="0" smtClean="0">
                <a:latin typeface="Times New Roman" panose="02020603050405020304" pitchFamily="18" charset="0"/>
              </a:rPr>
              <a:t>4%</a:t>
            </a:r>
            <a:endParaRPr lang="en-US" dirty="0"/>
          </a:p>
          <a:p>
            <a:r>
              <a:rPr lang="en-US" dirty="0" smtClean="0">
                <a:latin typeface="Times New Roman" panose="02020603050405020304" pitchFamily="18" charset="0"/>
              </a:rPr>
              <a:t>Ground-floor bricking/walling finished	: 	4</a:t>
            </a:r>
            <a:r>
              <a:rPr lang="en-US" dirty="0">
                <a:latin typeface="Times New Roman" panose="02020603050405020304" pitchFamily="18" charset="0"/>
              </a:rPr>
              <a:t>% </a:t>
            </a:r>
            <a:r>
              <a:rPr lang="en-US" dirty="0" smtClean="0">
                <a:latin typeface="Times New Roman" panose="02020603050405020304" pitchFamily="18" charset="0"/>
              </a:rPr>
              <a:t>	</a:t>
            </a:r>
            <a:r>
              <a:rPr lang="en-US" dirty="0">
                <a:latin typeface="Times New Roman" panose="02020603050405020304" pitchFamily="18" charset="0"/>
              </a:rPr>
              <a:t> </a:t>
            </a:r>
            <a:endParaRPr lang="en-US" dirty="0"/>
          </a:p>
          <a:p>
            <a:r>
              <a:rPr lang="en-US" dirty="0" smtClean="0">
                <a:latin typeface="Times New Roman" panose="02020603050405020304" pitchFamily="18" charset="0"/>
              </a:rPr>
              <a:t>1</a:t>
            </a:r>
            <a:r>
              <a:rPr lang="en-US" baseline="30000" dirty="0" smtClean="0">
                <a:latin typeface="Times New Roman" panose="02020603050405020304" pitchFamily="18" charset="0"/>
              </a:rPr>
              <a:t>st</a:t>
            </a:r>
            <a:r>
              <a:rPr lang="en-US" dirty="0" smtClean="0">
                <a:latin typeface="Times New Roman" panose="02020603050405020304" pitchFamily="18" charset="0"/>
              </a:rPr>
              <a:t> floor </a:t>
            </a:r>
            <a:r>
              <a:rPr lang="en-US" dirty="0">
                <a:latin typeface="Times New Roman" panose="02020603050405020304" pitchFamily="18" charset="0"/>
              </a:rPr>
              <a:t>bricking/walling </a:t>
            </a:r>
            <a:r>
              <a:rPr lang="en-US" dirty="0" smtClean="0">
                <a:latin typeface="Times New Roman" panose="02020603050405020304" pitchFamily="18" charset="0"/>
              </a:rPr>
              <a:t>finished		: 	4</a:t>
            </a:r>
            <a:r>
              <a:rPr lang="en-US" dirty="0">
                <a:latin typeface="Times New Roman" panose="02020603050405020304" pitchFamily="18" charset="0"/>
              </a:rPr>
              <a:t>% </a:t>
            </a:r>
            <a:endParaRPr lang="en-US" dirty="0" smtClean="0">
              <a:latin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</a:rPr>
              <a:t>2</a:t>
            </a:r>
            <a:r>
              <a:rPr lang="en-US" baseline="30000" dirty="0" smtClean="0">
                <a:latin typeface="Times New Roman" panose="02020603050405020304" pitchFamily="18" charset="0"/>
              </a:rPr>
              <a:t>nd</a:t>
            </a:r>
            <a:r>
              <a:rPr lang="en-US" dirty="0">
                <a:latin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</a:rPr>
              <a:t>floor </a:t>
            </a:r>
            <a:r>
              <a:rPr lang="en-US" dirty="0">
                <a:latin typeface="Times New Roman" panose="02020603050405020304" pitchFamily="18" charset="0"/>
              </a:rPr>
              <a:t>bricking/walling </a:t>
            </a:r>
            <a:r>
              <a:rPr lang="en-US" dirty="0" smtClean="0">
                <a:latin typeface="Times New Roman" panose="02020603050405020304" pitchFamily="18" charset="0"/>
              </a:rPr>
              <a:t>finished		: 	4</a:t>
            </a:r>
            <a:r>
              <a:rPr lang="en-US" dirty="0">
                <a:latin typeface="Times New Roman" panose="02020603050405020304" pitchFamily="18" charset="0"/>
              </a:rPr>
              <a:t>% 	 </a:t>
            </a:r>
            <a:endParaRPr lang="en-US" dirty="0"/>
          </a:p>
          <a:p>
            <a:r>
              <a:rPr lang="en-US" dirty="0" smtClean="0">
                <a:latin typeface="Times New Roman" panose="02020603050405020304" pitchFamily="18" charset="0"/>
              </a:rPr>
              <a:t>3</a:t>
            </a:r>
            <a:r>
              <a:rPr lang="en-US" baseline="30000" dirty="0" smtClean="0">
                <a:latin typeface="Times New Roman" panose="02020603050405020304" pitchFamily="18" charset="0"/>
              </a:rPr>
              <a:t>rd</a:t>
            </a:r>
            <a:r>
              <a:rPr lang="en-US" dirty="0" smtClean="0">
                <a:latin typeface="Times New Roman" panose="02020603050405020304" pitchFamily="18" charset="0"/>
              </a:rPr>
              <a:t> floor </a:t>
            </a:r>
            <a:r>
              <a:rPr lang="en-US" dirty="0">
                <a:latin typeface="Times New Roman" panose="02020603050405020304" pitchFamily="18" charset="0"/>
              </a:rPr>
              <a:t>bricking/walling </a:t>
            </a:r>
            <a:r>
              <a:rPr lang="en-US" dirty="0" smtClean="0">
                <a:latin typeface="Times New Roman" panose="02020603050405020304" pitchFamily="18" charset="0"/>
              </a:rPr>
              <a:t>finished		: 	4</a:t>
            </a:r>
            <a:r>
              <a:rPr lang="en-US" dirty="0">
                <a:latin typeface="Times New Roman" panose="02020603050405020304" pitchFamily="18" charset="0"/>
              </a:rPr>
              <a:t>% 	 </a:t>
            </a:r>
            <a:endParaRPr lang="en-US" dirty="0"/>
          </a:p>
          <a:p>
            <a:r>
              <a:rPr lang="en-US" dirty="0" smtClean="0">
                <a:latin typeface="Times New Roman" panose="02020603050405020304" pitchFamily="18" charset="0"/>
              </a:rPr>
              <a:t>Wiring/painting/water pipe finished	:	5% 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SG" dirty="0"/>
          </a:p>
          <a:p>
            <a:endParaRPr lang="en-SG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23498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96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Thanks…</a:t>
            </a:r>
            <a:endParaRPr lang="en-SG" sz="9600" dirty="0">
              <a:solidFill>
                <a:srgbClr val="FFC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659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4459</TotalTime>
  <Words>505</Words>
  <Application>Microsoft Office PowerPoint</Application>
  <PresentationFormat>Widescreen</PresentationFormat>
  <Paragraphs>128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Consolas</vt:lpstr>
      <vt:lpstr>Corbel</vt:lpstr>
      <vt:lpstr>Times New Roman</vt:lpstr>
      <vt:lpstr>Win Researcher</vt:lpstr>
      <vt:lpstr>WinResearcher</vt:lpstr>
      <vt:lpstr>WinTaungyi</vt:lpstr>
      <vt:lpstr>Chalkboard 16x9</vt:lpstr>
      <vt:lpstr>PowerPoint Presentation</vt:lpstr>
      <vt:lpstr>BACKGROUND</vt:lpstr>
      <vt:lpstr>SCHOOL’S MOTTO &amp; FOUNDATION STONE</vt:lpstr>
      <vt:lpstr>SIGNIFICANCE OF HCTC</vt:lpstr>
      <vt:lpstr>CURRENT STUDENTS LIST,  2019-20 ACADEMIC YEAR</vt:lpstr>
      <vt:lpstr>PROGRAMS OFFERED</vt:lpstr>
      <vt:lpstr>CLASS ROOMS CURRENTLY IN USE</vt:lpstr>
      <vt:lpstr>CHALLENGES AND DIFFICULTIES</vt:lpstr>
      <vt:lpstr>NEW BUILDING (ATRC)</vt:lpstr>
      <vt:lpstr>FLOOR PLAN AND ROOMS</vt:lpstr>
      <vt:lpstr>WHAT HAVE BEEN DONE UP TO NOW FOR BUILDING ATRC </vt:lpstr>
      <vt:lpstr> PREPARING FOR GROUNDBREAKING</vt:lpstr>
      <vt:lpstr>HOW YOU CAN CONTRIBUTE?</vt:lpstr>
      <vt:lpstr>TOTAL EXPENSE</vt:lpstr>
      <vt:lpstr>ESTIMATED TIME  TO START AND FINISH</vt:lpstr>
      <vt:lpstr>DEAL OVER PAYMENT TO CONTRACTOR</vt:lpstr>
      <vt:lpstr>PowerPoint Presentation</vt:lpstr>
      <vt:lpstr>Thanks…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Saw Khalay Saw</dc:creator>
  <cp:lastModifiedBy>Samuel SawKhalaySaw</cp:lastModifiedBy>
  <cp:revision>279</cp:revision>
  <cp:lastPrinted>2019-08-30T03:52:06Z</cp:lastPrinted>
  <dcterms:created xsi:type="dcterms:W3CDTF">2014-04-17T22:18:44Z</dcterms:created>
  <dcterms:modified xsi:type="dcterms:W3CDTF">2019-08-30T06:35:15Z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2052155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S9.0.1</vt:lpwstr>
  </property>
</Properties>
</file>